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sldIdLst>
    <p:sldId id="262" r:id="rId4"/>
    <p:sldId id="256" r:id="rId5"/>
    <p:sldId id="258" r:id="rId6"/>
    <p:sldId id="259" r:id="rId7"/>
    <p:sldId id="260" r:id="rId8"/>
    <p:sldId id="265" r:id="rId9"/>
    <p:sldId id="266" r:id="rId10"/>
    <p:sldId id="264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54" autoAdjust="0"/>
  </p:normalViewPr>
  <p:slideViewPr>
    <p:cSldViewPr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22" indent="0" algn="ctr">
              <a:buNone/>
              <a:defRPr sz="1500"/>
            </a:lvl2pPr>
            <a:lvl3pPr marL="685643" indent="0" algn="ctr">
              <a:buNone/>
              <a:defRPr sz="1425"/>
            </a:lvl3pPr>
            <a:lvl4pPr marL="1028464" indent="0" algn="ctr">
              <a:buNone/>
              <a:defRPr sz="1200"/>
            </a:lvl4pPr>
            <a:lvl5pPr marL="1371286" indent="0" algn="ctr">
              <a:buNone/>
              <a:defRPr sz="1200"/>
            </a:lvl5pPr>
            <a:lvl6pPr marL="1714106" indent="0" algn="ctr">
              <a:buNone/>
              <a:defRPr sz="1200"/>
            </a:lvl6pPr>
            <a:lvl7pPr marL="2056927" indent="0" algn="ctr">
              <a:buNone/>
              <a:defRPr sz="1200"/>
            </a:lvl7pPr>
            <a:lvl8pPr marL="2399748" indent="0" algn="ctr">
              <a:buNone/>
              <a:defRPr sz="1200"/>
            </a:lvl8pPr>
            <a:lvl9pPr marL="274257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64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7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4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3pPr>
            <a:lvl4pPr marL="1028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1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5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91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20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20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217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3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22" indent="0">
              <a:buNone/>
              <a:defRPr sz="1500" b="1"/>
            </a:lvl2pPr>
            <a:lvl3pPr marL="685643" indent="0">
              <a:buNone/>
              <a:defRPr sz="1425" b="1"/>
            </a:lvl3pPr>
            <a:lvl4pPr marL="1028464" indent="0">
              <a:buNone/>
              <a:defRPr sz="1200" b="1"/>
            </a:lvl4pPr>
            <a:lvl5pPr marL="1371286" indent="0">
              <a:buNone/>
              <a:defRPr sz="1200" b="1"/>
            </a:lvl5pPr>
            <a:lvl6pPr marL="1714106" indent="0">
              <a:buNone/>
              <a:defRPr sz="1200" b="1"/>
            </a:lvl6pPr>
            <a:lvl7pPr marL="2056927" indent="0">
              <a:buNone/>
              <a:defRPr sz="1200" b="1"/>
            </a:lvl7pPr>
            <a:lvl8pPr marL="2399748" indent="0">
              <a:buNone/>
              <a:defRPr sz="1200" b="1"/>
            </a:lvl8pPr>
            <a:lvl9pPr marL="274257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3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22" indent="0">
              <a:buNone/>
              <a:defRPr sz="1500" b="1"/>
            </a:lvl2pPr>
            <a:lvl3pPr marL="685643" indent="0">
              <a:buNone/>
              <a:defRPr sz="1425" b="1"/>
            </a:lvl3pPr>
            <a:lvl4pPr marL="1028464" indent="0">
              <a:buNone/>
              <a:defRPr sz="1200" b="1"/>
            </a:lvl4pPr>
            <a:lvl5pPr marL="1371286" indent="0">
              <a:buNone/>
              <a:defRPr sz="1200" b="1"/>
            </a:lvl5pPr>
            <a:lvl6pPr marL="1714106" indent="0">
              <a:buNone/>
              <a:defRPr sz="1200" b="1"/>
            </a:lvl6pPr>
            <a:lvl7pPr marL="2056927" indent="0">
              <a:buNone/>
              <a:defRPr sz="1200" b="1"/>
            </a:lvl7pPr>
            <a:lvl8pPr marL="2399748" indent="0">
              <a:buNone/>
              <a:defRPr sz="1200" b="1"/>
            </a:lvl8pPr>
            <a:lvl9pPr marL="274257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45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92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43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22" indent="0">
              <a:buNone/>
              <a:defRPr sz="1125"/>
            </a:lvl2pPr>
            <a:lvl3pPr marL="685643" indent="0">
              <a:buNone/>
              <a:defRPr sz="900"/>
            </a:lvl3pPr>
            <a:lvl4pPr marL="1028464" indent="0">
              <a:buNone/>
              <a:defRPr sz="825"/>
            </a:lvl4pPr>
            <a:lvl5pPr marL="1371286" indent="0">
              <a:buNone/>
              <a:defRPr sz="825"/>
            </a:lvl5pPr>
            <a:lvl6pPr marL="1714106" indent="0">
              <a:buNone/>
              <a:defRPr sz="825"/>
            </a:lvl6pPr>
            <a:lvl7pPr marL="2056927" indent="0">
              <a:buNone/>
              <a:defRPr sz="825"/>
            </a:lvl7pPr>
            <a:lvl8pPr marL="2399748" indent="0">
              <a:buNone/>
              <a:defRPr sz="825"/>
            </a:lvl8pPr>
            <a:lvl9pPr marL="274257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8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22" indent="0">
              <a:buNone/>
              <a:defRPr sz="2100"/>
            </a:lvl2pPr>
            <a:lvl3pPr marL="685643" indent="0">
              <a:buNone/>
              <a:defRPr sz="1800"/>
            </a:lvl3pPr>
            <a:lvl4pPr marL="1028464" indent="0">
              <a:buNone/>
              <a:defRPr sz="1500"/>
            </a:lvl4pPr>
            <a:lvl5pPr marL="1371286" indent="0">
              <a:buNone/>
              <a:defRPr sz="1500"/>
            </a:lvl5pPr>
            <a:lvl6pPr marL="1714106" indent="0">
              <a:buNone/>
              <a:defRPr sz="1500"/>
            </a:lvl6pPr>
            <a:lvl7pPr marL="2056927" indent="0">
              <a:buNone/>
              <a:defRPr sz="1500"/>
            </a:lvl7pPr>
            <a:lvl8pPr marL="2399748" indent="0">
              <a:buNone/>
              <a:defRPr sz="1500"/>
            </a:lvl8pPr>
            <a:lvl9pPr marL="2742570" indent="0">
              <a:buNone/>
              <a:defRPr sz="15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22" indent="0">
              <a:buNone/>
              <a:defRPr sz="1125"/>
            </a:lvl2pPr>
            <a:lvl3pPr marL="685643" indent="0">
              <a:buNone/>
              <a:defRPr sz="900"/>
            </a:lvl3pPr>
            <a:lvl4pPr marL="1028464" indent="0">
              <a:buNone/>
              <a:defRPr sz="825"/>
            </a:lvl4pPr>
            <a:lvl5pPr marL="1371286" indent="0">
              <a:buNone/>
              <a:defRPr sz="825"/>
            </a:lvl5pPr>
            <a:lvl6pPr marL="1714106" indent="0">
              <a:buNone/>
              <a:defRPr sz="825"/>
            </a:lvl6pPr>
            <a:lvl7pPr marL="2056927" indent="0">
              <a:buNone/>
              <a:defRPr sz="825"/>
            </a:lvl7pPr>
            <a:lvl8pPr marL="2399748" indent="0">
              <a:buNone/>
              <a:defRPr sz="825"/>
            </a:lvl8pPr>
            <a:lvl9pPr marL="274257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12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38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273846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6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95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5" y="233378"/>
            <a:ext cx="257175" cy="123111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fld id="{16F919D3-A0D6-4586-82A8-25A537D2BD8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55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20687" r="-565" b="20687"/>
          <a:stretch/>
        </p:blipFill>
        <p:spPr>
          <a:xfrm rot="10800000">
            <a:off x="3755329" y="0"/>
            <a:ext cx="5384800" cy="51435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9"/>
          <a:stretch/>
        </p:blipFill>
        <p:spPr>
          <a:xfrm>
            <a:off x="3422210" y="2954331"/>
            <a:ext cx="5721789" cy="218917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661589" y="1223184"/>
            <a:ext cx="3690258" cy="478601"/>
          </a:xfrm>
          <a:prstGeom prst="rect">
            <a:avLst/>
          </a:prstGeom>
        </p:spPr>
        <p:txBody>
          <a:bodyPr lIns="91424" tIns="45712" rIns="91424" bIns="45712">
            <a:noAutofit/>
          </a:bodyPr>
          <a:lstStyle>
            <a:lvl1pPr algn="l">
              <a:defRPr sz="2475" cap="all">
                <a:solidFill>
                  <a:schemeClr val="tx2">
                    <a:lumMod val="75000"/>
                    <a:lumOff val="2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1592" y="1710364"/>
            <a:ext cx="3690255" cy="265094"/>
          </a:xfrm>
          <a:prstGeom prst="rect">
            <a:avLst/>
          </a:prstGeom>
        </p:spPr>
        <p:txBody>
          <a:bodyPr lIns="91424" tIns="45712" rIns="91424" bIns="45712">
            <a:noAutofit/>
          </a:bodyPr>
          <a:lstStyle>
            <a:lvl1pPr marL="0" indent="0" algn="l">
              <a:buNone/>
              <a:defRPr sz="1200" cap="all">
                <a:solidFill>
                  <a:schemeClr val="accent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2" name="Group 30"/>
          <p:cNvGrpSpPr/>
          <p:nvPr userDrawn="1"/>
        </p:nvGrpSpPr>
        <p:grpSpPr>
          <a:xfrm>
            <a:off x="4351869" y="843180"/>
            <a:ext cx="4296304" cy="3750707"/>
            <a:chOff x="9715500" y="2806700"/>
            <a:chExt cx="17149750" cy="14971881"/>
          </a:xfrm>
          <a:effectLst>
            <a:reflection blurRad="6350" stA="12000" endPos="13000" dir="5400000" sy="-100000" algn="bl" rotWithShape="0"/>
          </a:effectLst>
        </p:grpSpPr>
        <p:sp>
          <p:nvSpPr>
            <p:cNvPr id="45" name="Shape 6"/>
            <p:cNvSpPr/>
            <p:nvPr/>
          </p:nvSpPr>
          <p:spPr>
            <a:xfrm>
              <a:off x="15359688" y="17508255"/>
              <a:ext cx="5845248" cy="27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32373C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6" name="Shape 6"/>
            <p:cNvSpPr/>
            <p:nvPr/>
          </p:nvSpPr>
          <p:spPr>
            <a:xfrm>
              <a:off x="15328900" y="17437100"/>
              <a:ext cx="5906824" cy="27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0"/>
                    <a:pt x="21355" y="12687"/>
                    <a:pt x="20651" y="13859"/>
                  </a:cubicBezTo>
                  <a:cubicBezTo>
                    <a:pt x="19347" y="16026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5" y="15717"/>
                  </a:lnTo>
                  <a:lnTo>
                    <a:pt x="4195" y="15717"/>
                  </a:lnTo>
                  <a:cubicBezTo>
                    <a:pt x="4195" y="15717"/>
                    <a:pt x="2253" y="16026"/>
                    <a:pt x="949" y="13859"/>
                  </a:cubicBezTo>
                  <a:cubicBezTo>
                    <a:pt x="245" y="12687"/>
                    <a:pt x="25" y="4217"/>
                    <a:pt x="0" y="1437"/>
                  </a:cubicBezTo>
                  <a:lnTo>
                    <a:pt x="82" y="5385"/>
                  </a:lnTo>
                  <a:cubicBezTo>
                    <a:pt x="82" y="5385"/>
                    <a:pt x="124" y="14404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5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2" y="20442"/>
                    <a:pt x="21104" y="17423"/>
                  </a:cubicBezTo>
                  <a:cubicBezTo>
                    <a:pt x="21476" y="14404"/>
                    <a:pt x="21518" y="7200"/>
                    <a:pt x="21518" y="7200"/>
                  </a:cubicBezTo>
                  <a:close/>
                </a:path>
              </a:pathLst>
            </a:custGeom>
            <a:gradFill>
              <a:gsLst>
                <a:gs pos="17000">
                  <a:srgbClr val="000000">
                    <a:alpha val="30000"/>
                  </a:srgbClr>
                </a:gs>
                <a:gs pos="76000">
                  <a:srgbClr val="32373C">
                    <a:alpha val="80000"/>
                  </a:srgbClr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Shape 7"/>
            <p:cNvSpPr/>
            <p:nvPr/>
          </p:nvSpPr>
          <p:spPr>
            <a:xfrm>
              <a:off x="9715500" y="13195300"/>
              <a:ext cx="17149658" cy="193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>
              <a:gsLst>
                <a:gs pos="0">
                  <a:srgbClr val="C8CBCF"/>
                </a:gs>
                <a:gs pos="100000">
                  <a:srgbClr val="E7E7E8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8" name="Shape 8"/>
            <p:cNvSpPr/>
            <p:nvPr/>
          </p:nvSpPr>
          <p:spPr>
            <a:xfrm>
              <a:off x="9715500" y="2806700"/>
              <a:ext cx="17149664" cy="10409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5" y="19911"/>
                  </a:moveTo>
                  <a:lnTo>
                    <a:pt x="1025" y="19911"/>
                  </a:lnTo>
                  <a:lnTo>
                    <a:pt x="1025" y="1737"/>
                  </a:lnTo>
                  <a:lnTo>
                    <a:pt x="20575" y="1737"/>
                  </a:lnTo>
                  <a:cubicBezTo>
                    <a:pt x="20575" y="1737"/>
                    <a:pt x="20575" y="19911"/>
                    <a:pt x="20575" y="19911"/>
                  </a:cubicBezTo>
                  <a:close/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8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8"/>
                    <a:pt x="21285" y="0"/>
                    <a:pt x="20897" y="0"/>
                  </a:cubicBezTo>
                  <a:close/>
                </a:path>
              </a:pathLst>
            </a:custGeom>
            <a:gradFill>
              <a:gsLst>
                <a:gs pos="6000">
                  <a:srgbClr val="32373C"/>
                </a:gs>
                <a:gs pos="62000">
                  <a:srgbClr val="000000"/>
                </a:gs>
              </a:gsLst>
              <a:lin ang="18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9" name="Shape 9"/>
            <p:cNvSpPr/>
            <p:nvPr/>
          </p:nvSpPr>
          <p:spPr>
            <a:xfrm>
              <a:off x="15354299" y="17487900"/>
              <a:ext cx="5862725" cy="18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16"/>
                    <a:pt x="21438" y="9477"/>
                    <a:pt x="21185" y="12548"/>
                  </a:cubicBezTo>
                  <a:cubicBezTo>
                    <a:pt x="20811" y="17077"/>
                    <a:pt x="19488" y="18813"/>
                    <a:pt x="18603" y="18813"/>
                  </a:cubicBezTo>
                  <a:cubicBezTo>
                    <a:pt x="18082" y="18813"/>
                    <a:pt x="14899" y="18813"/>
                    <a:pt x="12368" y="18813"/>
                  </a:cubicBezTo>
                  <a:cubicBezTo>
                    <a:pt x="12368" y="18813"/>
                    <a:pt x="10917" y="18813"/>
                    <a:pt x="9148" y="18813"/>
                  </a:cubicBezTo>
                  <a:cubicBezTo>
                    <a:pt x="6617" y="18813"/>
                    <a:pt x="3434" y="18813"/>
                    <a:pt x="2913" y="18813"/>
                  </a:cubicBezTo>
                  <a:cubicBezTo>
                    <a:pt x="2028" y="18813"/>
                    <a:pt x="705" y="17077"/>
                    <a:pt x="331" y="12548"/>
                  </a:cubicBezTo>
                  <a:cubicBezTo>
                    <a:pt x="78" y="9477"/>
                    <a:pt x="17" y="3516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6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6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Shape 10"/>
            <p:cNvSpPr/>
            <p:nvPr/>
          </p:nvSpPr>
          <p:spPr>
            <a:xfrm>
              <a:off x="15328899" y="15125700"/>
              <a:ext cx="5908375" cy="243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66000">
                  <a:srgbClr val="A4A7A8"/>
                </a:gs>
                <a:gs pos="0">
                  <a:srgbClr val="A4A7A8"/>
                </a:gs>
                <a:gs pos="34000">
                  <a:srgbClr val="F5F8FA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1" name="Shape 11"/>
            <p:cNvSpPr/>
            <p:nvPr/>
          </p:nvSpPr>
          <p:spPr>
            <a:xfrm>
              <a:off x="15328899" y="15125700"/>
              <a:ext cx="5908375" cy="243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>
              <a:gsLst>
                <a:gs pos="65000">
                  <a:srgbClr val="000000">
                    <a:alpha val="30000"/>
                  </a:srgbClr>
                </a:gs>
                <a:gs pos="36000">
                  <a:srgbClr val="FFFFFF">
                    <a:alpha val="0"/>
                  </a:srgbClr>
                </a:gs>
                <a:gs pos="95000">
                  <a:srgbClr val="FFFFFF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2" name="Shape 12"/>
            <p:cNvSpPr/>
            <p:nvPr/>
          </p:nvSpPr>
          <p:spPr>
            <a:xfrm>
              <a:off x="15328900" y="17462500"/>
              <a:ext cx="5909232" cy="18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0"/>
                    <a:pt x="21268" y="8231"/>
                    <a:pt x="20567" y="9989"/>
                  </a:cubicBezTo>
                  <a:cubicBezTo>
                    <a:pt x="19268" y="13239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9"/>
                    <a:pt x="949" y="9989"/>
                  </a:cubicBezTo>
                  <a:cubicBezTo>
                    <a:pt x="248" y="8231"/>
                    <a:pt x="29" y="4170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6"/>
                    <a:pt x="328" y="15335"/>
                  </a:cubicBezTo>
                  <a:cubicBezTo>
                    <a:pt x="699" y="19864"/>
                    <a:pt x="2096" y="21600"/>
                    <a:pt x="2974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6"/>
                    <a:pt x="21515" y="0"/>
                    <a:pt x="21515" y="0"/>
                  </a:cubicBezTo>
                  <a:close/>
                </a:path>
              </a:pathLst>
            </a:custGeom>
            <a:gradFill>
              <a:gsLst>
                <a:gs pos="0">
                  <a:srgbClr val="6A6A6A"/>
                </a:gs>
                <a:gs pos="87000">
                  <a:srgbClr val="F5F8FA"/>
                </a:gs>
                <a:gs pos="13000">
                  <a:srgbClr val="F5F8FA"/>
                </a:gs>
                <a:gs pos="100000">
                  <a:srgbClr val="6A6A6A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3" name="Shape 13"/>
            <p:cNvSpPr/>
            <p:nvPr/>
          </p:nvSpPr>
          <p:spPr>
            <a:xfrm>
              <a:off x="15328900" y="16014700"/>
              <a:ext cx="2250215" cy="155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1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6" y="20209"/>
                    <a:pt x="20714" y="18811"/>
                    <a:pt x="20714" y="17372"/>
                  </a:cubicBezTo>
                  <a:cubicBezTo>
                    <a:pt x="20714" y="7778"/>
                    <a:pt x="15555" y="0"/>
                    <a:pt x="9190" y="0"/>
                  </a:cubicBezTo>
                  <a:close/>
                </a:path>
              </a:pathLst>
            </a:custGeom>
            <a:gradFill flip="none" rotWithShape="1">
              <a:gsLst>
                <a:gs pos="94000">
                  <a:srgbClr val="F5F8FA"/>
                </a:gs>
                <a:gs pos="35000">
                  <a:srgbClr val="FFFFFF">
                    <a:alpha val="0"/>
                  </a:srgbClr>
                </a:gs>
              </a:gsLst>
              <a:lin ang="9000000" scaled="0"/>
              <a:tileRect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4" name="Shape 14"/>
            <p:cNvSpPr/>
            <p:nvPr/>
          </p:nvSpPr>
          <p:spPr>
            <a:xfrm>
              <a:off x="18986500" y="16014700"/>
              <a:ext cx="2250216" cy="1550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1"/>
                  </a:cubicBezTo>
                  <a:cubicBezTo>
                    <a:pt x="14928" y="11904"/>
                    <a:pt x="19781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6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8" y="20209"/>
                    <a:pt x="0" y="18811"/>
                    <a:pt x="0" y="17372"/>
                  </a:cubicBezTo>
                  <a:cubicBezTo>
                    <a:pt x="0" y="7778"/>
                    <a:pt x="5159" y="0"/>
                    <a:pt x="11524" y="0"/>
                  </a:cubicBezTo>
                  <a:close/>
                </a:path>
              </a:pathLst>
            </a:custGeom>
            <a:gradFill flip="none" rotWithShape="1">
              <a:gsLst>
                <a:gs pos="78000">
                  <a:srgbClr val="EEEFF1">
                    <a:alpha val="0"/>
                  </a:srgbClr>
                </a:gs>
                <a:gs pos="21000">
                  <a:srgbClr val="F5F8FA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5" name="Shape 15"/>
            <p:cNvSpPr/>
            <p:nvPr/>
          </p:nvSpPr>
          <p:spPr>
            <a:xfrm>
              <a:off x="17729200" y="2806700"/>
              <a:ext cx="9136050" cy="1040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58"/>
                  </a:moveTo>
                  <a:cubicBezTo>
                    <a:pt x="21600" y="518"/>
                    <a:pt x="21009" y="0"/>
                    <a:pt x="20281" y="0"/>
                  </a:cubicBezTo>
                  <a:lnTo>
                    <a:pt x="13897" y="0"/>
                  </a:lnTo>
                  <a:lnTo>
                    <a:pt x="0" y="21600"/>
                  </a:lnTo>
                  <a:lnTo>
                    <a:pt x="21600" y="21600"/>
                  </a:lnTo>
                  <a:cubicBezTo>
                    <a:pt x="21600" y="21600"/>
                    <a:pt x="21600" y="1158"/>
                    <a:pt x="21600" y="115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91000">
                  <a:srgbClr val="FFFFFF">
                    <a:alpha val="15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6" name="Shape 16"/>
            <p:cNvSpPr/>
            <p:nvPr/>
          </p:nvSpPr>
          <p:spPr>
            <a:xfrm>
              <a:off x="9715500" y="13220700"/>
              <a:ext cx="17149658" cy="23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E1E1E3">
                    <a:alpha val="0"/>
                  </a:srgbClr>
                </a:gs>
                <a:gs pos="100000">
                  <a:srgbClr val="9EA0A4">
                    <a:alpha val="0"/>
                  </a:srgbClr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7" name="Shape 17"/>
            <p:cNvSpPr/>
            <p:nvPr/>
          </p:nvSpPr>
          <p:spPr>
            <a:xfrm>
              <a:off x="18173700" y="3009900"/>
              <a:ext cx="222432" cy="22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7" y="2883"/>
                  </a:moveTo>
                  <a:cubicBezTo>
                    <a:pt x="12953" y="-961"/>
                    <a:pt x="6723" y="-961"/>
                    <a:pt x="2882" y="2883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7" y="16797"/>
                  </a:cubicBezTo>
                  <a:cubicBezTo>
                    <a:pt x="20637" y="12953"/>
                    <a:pt x="20639" y="6723"/>
                    <a:pt x="16797" y="2883"/>
                  </a:cubicBezTo>
                  <a:close/>
                </a:path>
              </a:pathLst>
            </a:custGeom>
            <a:gradFill>
              <a:gsLst>
                <a:gs pos="28000">
                  <a:srgbClr val="666666"/>
                </a:gs>
                <a:gs pos="86000">
                  <a:srgbClr val="090909"/>
                </a:gs>
              </a:gsLst>
              <a:lin ang="3558017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8" name="Shape 18"/>
            <p:cNvSpPr/>
            <p:nvPr/>
          </p:nvSpPr>
          <p:spPr>
            <a:xfrm>
              <a:off x="18199100" y="3035300"/>
              <a:ext cx="175264" cy="175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0000">
                  <a:srgbClr val="474747"/>
                </a:gs>
                <a:gs pos="70000">
                  <a:srgbClr val="060606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9" name="Shape 19"/>
            <p:cNvSpPr/>
            <p:nvPr/>
          </p:nvSpPr>
          <p:spPr>
            <a:xfrm>
              <a:off x="18262600" y="3098800"/>
              <a:ext cx="43089" cy="43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57118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60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4561931" y="1020050"/>
            <a:ext cx="3926780" cy="2225715"/>
          </a:xfrm>
          <a:prstGeom prst="rect">
            <a:avLst/>
          </a:prstGeom>
        </p:spPr>
      </p:sp>
      <p:pic>
        <p:nvPicPr>
          <p:cNvPr id="43" name="Imagen 4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09"/>
          <a:stretch/>
        </p:blipFill>
        <p:spPr>
          <a:xfrm>
            <a:off x="1584357" y="4296333"/>
            <a:ext cx="7559644" cy="847168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3093740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4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7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54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1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04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0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14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2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24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29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34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3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79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9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25" b="1"/>
            </a:lvl2pPr>
            <a:lvl3pPr marL="914101" indent="0">
              <a:buNone/>
              <a:defRPr sz="1800" b="1"/>
            </a:lvl3pPr>
            <a:lvl4pPr marL="1371149" indent="0">
              <a:buNone/>
              <a:defRPr sz="1575" b="1"/>
            </a:lvl4pPr>
            <a:lvl5pPr marL="1828200" indent="0">
              <a:buNone/>
              <a:defRPr sz="1575" b="1"/>
            </a:lvl5pPr>
            <a:lvl6pPr marL="2285247" indent="0">
              <a:buNone/>
              <a:defRPr sz="1575" b="1"/>
            </a:lvl6pPr>
            <a:lvl7pPr marL="2742294" indent="0">
              <a:buNone/>
              <a:defRPr sz="1575" b="1"/>
            </a:lvl7pPr>
            <a:lvl8pPr marL="3199344" indent="0">
              <a:buNone/>
              <a:defRPr sz="1575" b="1"/>
            </a:lvl8pPr>
            <a:lvl9pPr marL="3656393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25" b="1"/>
            </a:lvl2pPr>
            <a:lvl3pPr marL="914101" indent="0">
              <a:buNone/>
              <a:defRPr sz="1800" b="1"/>
            </a:lvl3pPr>
            <a:lvl4pPr marL="1371149" indent="0">
              <a:buNone/>
              <a:defRPr sz="1575" b="1"/>
            </a:lvl4pPr>
            <a:lvl5pPr marL="1828200" indent="0">
              <a:buNone/>
              <a:defRPr sz="1575" b="1"/>
            </a:lvl5pPr>
            <a:lvl6pPr marL="2285247" indent="0">
              <a:buNone/>
              <a:defRPr sz="1575" b="1"/>
            </a:lvl6pPr>
            <a:lvl7pPr marL="2742294" indent="0">
              <a:buNone/>
              <a:defRPr sz="1575" b="1"/>
            </a:lvl7pPr>
            <a:lvl8pPr marL="3199344" indent="0">
              <a:buNone/>
              <a:defRPr sz="1575" b="1"/>
            </a:lvl8pPr>
            <a:lvl9pPr marL="3656393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4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91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5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6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9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047" indent="0">
              <a:buNone/>
              <a:defRPr sz="1200"/>
            </a:lvl2pPr>
            <a:lvl3pPr marL="914101" indent="0">
              <a:buNone/>
              <a:defRPr sz="975"/>
            </a:lvl3pPr>
            <a:lvl4pPr marL="1371149" indent="0">
              <a:buNone/>
              <a:defRPr sz="900"/>
            </a:lvl4pPr>
            <a:lvl5pPr marL="1828200" indent="0">
              <a:buNone/>
              <a:defRPr sz="900"/>
            </a:lvl5pPr>
            <a:lvl6pPr marL="2285247" indent="0">
              <a:buNone/>
              <a:defRPr sz="900"/>
            </a:lvl6pPr>
            <a:lvl7pPr marL="2742294" indent="0">
              <a:buNone/>
              <a:defRPr sz="900"/>
            </a:lvl7pPr>
            <a:lvl8pPr marL="3199344" indent="0">
              <a:buNone/>
              <a:defRPr sz="900"/>
            </a:lvl8pPr>
            <a:lvl9pPr marL="365639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047" indent="0">
              <a:buNone/>
              <a:defRPr sz="2775"/>
            </a:lvl2pPr>
            <a:lvl3pPr marL="914101" indent="0">
              <a:buNone/>
              <a:defRPr sz="2400"/>
            </a:lvl3pPr>
            <a:lvl4pPr marL="1371149" indent="0">
              <a:buNone/>
              <a:defRPr sz="2025"/>
            </a:lvl4pPr>
            <a:lvl5pPr marL="1828200" indent="0">
              <a:buNone/>
              <a:defRPr sz="2025"/>
            </a:lvl5pPr>
            <a:lvl6pPr marL="2285247" indent="0">
              <a:buNone/>
              <a:defRPr sz="2025"/>
            </a:lvl6pPr>
            <a:lvl7pPr marL="2742294" indent="0">
              <a:buNone/>
              <a:defRPr sz="2025"/>
            </a:lvl7pPr>
            <a:lvl8pPr marL="3199344" indent="0">
              <a:buNone/>
              <a:defRPr sz="2025"/>
            </a:lvl8pPr>
            <a:lvl9pPr marL="3656393" indent="0">
              <a:buNone/>
              <a:defRPr sz="202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047" indent="0">
              <a:buNone/>
              <a:defRPr sz="1200"/>
            </a:lvl2pPr>
            <a:lvl3pPr marL="914101" indent="0">
              <a:buNone/>
              <a:defRPr sz="975"/>
            </a:lvl3pPr>
            <a:lvl4pPr marL="1371149" indent="0">
              <a:buNone/>
              <a:defRPr sz="900"/>
            </a:lvl4pPr>
            <a:lvl5pPr marL="1828200" indent="0">
              <a:buNone/>
              <a:defRPr sz="900"/>
            </a:lvl5pPr>
            <a:lvl6pPr marL="2285247" indent="0">
              <a:buNone/>
              <a:defRPr sz="900"/>
            </a:lvl6pPr>
            <a:lvl7pPr marL="2742294" indent="0">
              <a:buNone/>
              <a:defRPr sz="900"/>
            </a:lvl7pPr>
            <a:lvl8pPr marL="3199344" indent="0">
              <a:buNone/>
              <a:defRPr sz="900"/>
            </a:lvl8pPr>
            <a:lvl9pPr marL="365639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36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54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0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5" y="233369"/>
            <a:ext cx="257174" cy="123111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fld id="{16F919D3-A0D6-4586-82A8-25A537D2BD8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874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52" y="233368"/>
            <a:ext cx="257175" cy="126958"/>
          </a:xfrm>
          <a:solidFill>
            <a:schemeClr val="accent1"/>
          </a:solidFill>
        </p:spPr>
        <p:txBody>
          <a:bodyPr/>
          <a:lstStyle>
            <a:lvl1pPr>
              <a:defRPr sz="825">
                <a:solidFill>
                  <a:schemeClr val="bg1"/>
                </a:solidFill>
              </a:defRPr>
            </a:lvl1pPr>
          </a:lstStyle>
          <a:p>
            <a:fld id="{16F919D3-A0D6-4586-82A8-25A537D2BD8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968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1484"/>
            <a:ext cx="9144000" cy="173355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58389" y="524684"/>
            <a:ext cx="8219032" cy="478601"/>
          </a:xfrm>
          <a:prstGeom prst="rect">
            <a:avLst/>
          </a:prstGeom>
        </p:spPr>
        <p:txBody>
          <a:bodyPr lIns="68570" tIns="34284" rIns="68570" bIns="34284">
            <a:noAutofit/>
          </a:bodyPr>
          <a:lstStyle>
            <a:lvl1pPr algn="ctr">
              <a:defRPr sz="2475" cap="all">
                <a:solidFill>
                  <a:schemeClr val="tx2">
                    <a:lumMod val="75000"/>
                    <a:lumOff val="2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8392" y="1011865"/>
            <a:ext cx="8219026" cy="265094"/>
          </a:xfrm>
          <a:prstGeom prst="rect">
            <a:avLst/>
          </a:prstGeom>
        </p:spPr>
        <p:txBody>
          <a:bodyPr lIns="68570" tIns="34284" rIns="68570" bIns="34284">
            <a:noAutofit/>
          </a:bodyPr>
          <a:lstStyle>
            <a:lvl1pPr marL="0" indent="0" algn="ctr">
              <a:buNone/>
              <a:defRPr sz="1200" cap="all">
                <a:solidFill>
                  <a:schemeClr val="accent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91483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950F0-FC6C-42F7-9F2D-892261E89BE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37478-BF71-4301-8E16-99C876EE447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20" tIns="45711" rIns="91420" bIns="457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20"/>
            <a:ext cx="7886700" cy="3263504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3"/>
            <a:fld id="{BFC7AE81-215B-4607-A0DF-FB922977F6CD}" type="datetimeFigureOut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643"/>
              <a:t>19/03/18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3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43"/>
            <a:fld id="{6F0B43E2-AF73-4F36-9170-CC0FFF2DCB89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685643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64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2" indent="-171412" algn="l" defTabSz="68564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33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53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4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542696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517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8338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71160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3981" indent="-171412" algn="l" defTabSz="68564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22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643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464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286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106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6927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399748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2570" algn="l" defTabSz="685643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21882" tIns="60940" rIns="121882" bIns="6094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121882" tIns="60940" rIns="121882" bIns="6094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82" tIns="60940" rIns="121882" bIns="60940" rtlCol="0" anchor="ctr"/>
          <a:lstStyle>
            <a:lvl1pPr algn="l" defTabSz="91410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20D42-416A-4C83-92A3-F7CF52A2CE5B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MS PGothic" pitchFamily="34" charset="-128"/>
              </a:rPr>
              <a:pPr/>
              <a:t>3/19/18</a:t>
            </a:fld>
            <a:endParaRPr lang="en-US" dirty="0">
              <a:solidFill>
                <a:prstClr val="black">
                  <a:tint val="75000"/>
                </a:prstClr>
              </a:solidFill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82" tIns="60940" rIns="121882" bIns="60940" rtlCol="0" anchor="ctr"/>
          <a:lstStyle>
            <a:lvl1pPr algn="ctr" defTabSz="91410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121882" tIns="60940" rIns="121882" bIns="60940" rtlCol="0" anchor="ctr"/>
          <a:lstStyle>
            <a:lvl1pPr algn="r" defTabSz="91410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EFA1-2F0C-44F4-A8C9-C1D5715BD354}" type="slidenum">
              <a:rPr lang="en-US" smtClean="0">
                <a:solidFill>
                  <a:prstClr val="black">
                    <a:tint val="75000"/>
                  </a:prstClr>
                </a:solidFill>
                <a:ea typeface="MS PGothic" pitchFamily="34" charset="-128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13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ctr" defTabSz="914101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6" indent="-342786" algn="l" defTabSz="914101" rtl="0" eaLnBrk="1" latinLnBrk="0" hangingPunct="1">
        <a:spcBef>
          <a:spcPct val="20000"/>
        </a:spcBef>
        <a:buFont typeface="Arial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707" indent="-285656" algn="l" defTabSz="914101" rtl="0" eaLnBrk="1" latinLnBrk="0" hangingPunct="1">
        <a:spcBef>
          <a:spcPct val="20000"/>
        </a:spcBef>
        <a:buFont typeface="Arial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624" indent="-228523" algn="l" defTabSz="91410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72" indent="-228523" algn="l" defTabSz="914101" rtl="0" eaLnBrk="1" latinLnBrk="0" hangingPunct="1">
        <a:spcBef>
          <a:spcPct val="20000"/>
        </a:spcBef>
        <a:buFont typeface="Arial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6723" indent="-228523" algn="l" defTabSz="914101" rtl="0" eaLnBrk="1" latinLnBrk="0" hangingPunct="1">
        <a:spcBef>
          <a:spcPct val="20000"/>
        </a:spcBef>
        <a:buFont typeface="Arial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3770" indent="-228523" algn="l" defTabSz="914101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1" indent="-228523" algn="l" defTabSz="914101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7870" indent="-228523" algn="l" defTabSz="914101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8" indent="-228523" algn="l" defTabSz="914101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7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9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7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4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4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0" y="285750"/>
            <a:ext cx="9144000" cy="4476750"/>
          </a:xfrm>
          <a:prstGeom prst="roundRect">
            <a:avLst/>
          </a:prstGeom>
          <a:solidFill>
            <a:srgbClr val="3FB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3" rIns="68565" bIns="34283" rtlCol="0" anchor="ctr"/>
          <a:lstStyle/>
          <a:p>
            <a:pPr algn="ctr"/>
            <a:endParaRPr lang="id-ID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5784850" y="2695452"/>
            <a:ext cx="2940145" cy="484734"/>
          </a:xfrm>
          <a:prstGeom prst="rect">
            <a:avLst/>
          </a:prstGeom>
          <a:noFill/>
        </p:spPr>
        <p:txBody>
          <a:bodyPr wrap="square" lIns="68565" tIns="34283" rIns="68565" bIns="34283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ea typeface="Roboto" pitchFamily="2" charset="0"/>
                <a:cs typeface="Narkisim" pitchFamily="34" charset="-79"/>
              </a:rPr>
              <a:t>Dr. H. </a:t>
            </a:r>
            <a:r>
              <a:rPr lang="en-US" b="1" spc="7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ea typeface="Roboto" pitchFamily="2" charset="0"/>
                <a:cs typeface="Narkisim" pitchFamily="34" charset="-79"/>
              </a:rPr>
              <a:t>Sapta</a:t>
            </a:r>
            <a:r>
              <a:rPr lang="en-US" b="1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ea typeface="Roboto" pitchFamily="2" charset="0"/>
                <a:cs typeface="Narkisim" pitchFamily="34" charset="-79"/>
              </a:rPr>
              <a:t> </a:t>
            </a:r>
            <a:r>
              <a:rPr lang="en-US" b="1" spc="7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ea typeface="Roboto" pitchFamily="2" charset="0"/>
                <a:cs typeface="Narkisim" pitchFamily="34" charset="-79"/>
              </a:rPr>
              <a:t>Nirwandar</a:t>
            </a:r>
            <a:r>
              <a:rPr lang="en-US" b="1" spc="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ea typeface="Roboto" pitchFamily="2" charset="0"/>
                <a:cs typeface="Narkisim" pitchFamily="34" charset="-79"/>
              </a:rPr>
              <a:t>, SE</a:t>
            </a:r>
            <a:endParaRPr lang="id-ID" b="1" spc="7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rkisim" pitchFamily="34" charset="-79"/>
              <a:ea typeface="Roboto" pitchFamily="2" charset="0"/>
              <a:cs typeface="Narkisim" pitchFamily="34" charset="-79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DC89A"/>
              </a:clrFrom>
              <a:clrTo>
                <a:srgbClr val="8DC89A">
                  <a:alpha val="0"/>
                </a:srgbClr>
              </a:clrTo>
            </a:clrChange>
          </a:blip>
          <a:srcRect l="10851" t="23683" r="19895" b="21667"/>
          <a:stretch>
            <a:fillRect/>
          </a:stretch>
        </p:blipFill>
        <p:spPr bwMode="auto">
          <a:xfrm>
            <a:off x="1027690" y="453498"/>
            <a:ext cx="4902705" cy="254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/>
          <a:srcRect l="47933" r="12725" b="1658"/>
          <a:stretch/>
        </p:blipFill>
        <p:spPr>
          <a:xfrm>
            <a:off x="6444687" y="510438"/>
            <a:ext cx="2035237" cy="2193918"/>
          </a:xfrm>
          <a:prstGeom prst="rect">
            <a:avLst/>
          </a:prstGeom>
          <a:scene3d>
            <a:camera prst="isometricOffAxis1Right"/>
            <a:lightRig rig="threePt" dir="t"/>
          </a:scene3d>
          <a:sp3d>
            <a:bevelT prst="angle"/>
          </a:sp3d>
        </p:spPr>
      </p:pic>
      <p:sp>
        <p:nvSpPr>
          <p:cNvPr id="2" name="TextBox 1"/>
          <p:cNvSpPr txBox="1"/>
          <p:nvPr/>
        </p:nvSpPr>
        <p:spPr>
          <a:xfrm>
            <a:off x="1722799" y="3363391"/>
            <a:ext cx="681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000" b="1" i="1" dirty="0" smtClean="0">
                <a:solidFill>
                  <a:srgbClr val="7030A0"/>
                </a:solidFill>
              </a:rPr>
              <a:t>ISLAMIC ECONOMICS &amp; FINANCE :</a:t>
            </a:r>
            <a:endParaRPr lang="id-ID" sz="3000" b="1" i="1" dirty="0">
              <a:solidFill>
                <a:srgbClr val="7030A0"/>
              </a:solidFill>
            </a:endParaRPr>
          </a:p>
          <a:p>
            <a:pPr algn="ctr"/>
            <a:r>
              <a:rPr lang="id-ID" sz="2400" b="1" dirty="0" smtClean="0">
                <a:solidFill>
                  <a:srgbClr val="7030A0"/>
                </a:solidFill>
              </a:rPr>
              <a:t>PRESENT AND FUTURE</a:t>
            </a:r>
            <a:endParaRPr lang="id-ID" sz="2400" b="1" dirty="0">
              <a:solidFill>
                <a:srgbClr val="7030A0"/>
              </a:solidFill>
            </a:endParaRPr>
          </a:p>
          <a:p>
            <a:pPr algn="ctr"/>
            <a:r>
              <a:rPr lang="id-ID" b="1" dirty="0" smtClean="0">
                <a:solidFill>
                  <a:srgbClr val="7030A0"/>
                </a:solidFill>
              </a:rPr>
              <a:t>Senin, 19 </a:t>
            </a:r>
            <a:r>
              <a:rPr lang="id-ID" b="1" dirty="0">
                <a:solidFill>
                  <a:srgbClr val="7030A0"/>
                </a:solidFill>
              </a:rPr>
              <a:t>Maret 2018 – </a:t>
            </a:r>
            <a:r>
              <a:rPr lang="id-ID" b="1" dirty="0" smtClean="0">
                <a:solidFill>
                  <a:srgbClr val="7030A0"/>
                </a:solidFill>
              </a:rPr>
              <a:t>Sentral Senayan 3</a:t>
            </a:r>
            <a:endParaRPr lang="id-ID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5242841" y="4781550"/>
            <a:ext cx="1447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771900" y="4781550"/>
            <a:ext cx="1447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277507" y="4797186"/>
            <a:ext cx="1447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0"/>
            <a:ext cx="0" cy="4476750"/>
          </a:xfrm>
          <a:prstGeom prst="line">
            <a:avLst/>
          </a:prstGeom>
          <a:ln w="444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63" t="32824" r="41603" b="42748"/>
          <a:stretch>
            <a:fillRect/>
          </a:stretch>
        </p:blipFill>
        <p:spPr bwMode="auto">
          <a:xfrm>
            <a:off x="533400" y="-323850"/>
            <a:ext cx="2667000" cy="112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57093" y="143530"/>
            <a:ext cx="2038507" cy="523220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Industri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</a:t>
            </a:r>
            <a:r>
              <a:rPr lang="en-US" sz="2800" b="1" dirty="0" err="1" smtClean="0">
                <a:solidFill>
                  <a:schemeClr val="bg1"/>
                </a:solidFill>
              </a:rPr>
              <a:t>ilir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68573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70C0"/>
                </a:solidFill>
                <a:latin typeface="Britannic Bold" pitchFamily="34" charset="0"/>
              </a:rPr>
              <a:t>Makanan</a:t>
            </a:r>
            <a:endParaRPr lang="en-US" sz="14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200" y="1273373"/>
            <a:ext cx="76200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coffe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895350"/>
            <a:ext cx="931593" cy="609600"/>
          </a:xfrm>
          <a:prstGeom prst="rect">
            <a:avLst/>
          </a:prstGeom>
          <a:noFill/>
        </p:spPr>
      </p:pic>
      <p:pic>
        <p:nvPicPr>
          <p:cNvPr id="1030" name="Picture 6" descr="https://ecs7.tokopedia.net/img/cache/300/product-1/2016/1/21/461753/461753_243b1877-7ea0-4f2b-9396-c036e1bb85f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769" b="20923"/>
          <a:stretch>
            <a:fillRect/>
          </a:stretch>
        </p:blipFill>
        <p:spPr bwMode="auto">
          <a:xfrm>
            <a:off x="1752600" y="819150"/>
            <a:ext cx="769144" cy="685800"/>
          </a:xfrm>
          <a:prstGeom prst="rect">
            <a:avLst/>
          </a:prstGeom>
          <a:noFill/>
        </p:spPr>
      </p:pic>
      <p:pic>
        <p:nvPicPr>
          <p:cNvPr id="1032" name="Picture 8" descr="https://s3-ap-southeast-1.amazonaws.com/sg-awan-s3.lakupon.com/cdn/600/dl-520-201411251331342605_600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65191" y="742950"/>
            <a:ext cx="1016209" cy="762000"/>
          </a:xfrm>
          <a:prstGeom prst="rect">
            <a:avLst/>
          </a:prstGeom>
          <a:noFill/>
        </p:spPr>
      </p:pic>
      <p:pic>
        <p:nvPicPr>
          <p:cNvPr id="1034" name="Picture 10" descr="https://www.nestlechoosewellness.co.nz/wp-content/uploads/set-yoghurt-amp-berry-puddings-featured-imag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819150"/>
            <a:ext cx="838200" cy="568455"/>
          </a:xfrm>
          <a:prstGeom prst="rect">
            <a:avLst/>
          </a:prstGeom>
          <a:noFill/>
        </p:spPr>
      </p:pic>
      <p:pic>
        <p:nvPicPr>
          <p:cNvPr id="1036" name="Picture 12" descr="http://i1.wp.com/mvslim.com/wp-content/uploads/2015/08/Foto1234.jpg?fit=758%2C34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657350"/>
            <a:ext cx="2743200" cy="1143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124200" y="195917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Britannic Bold" pitchFamily="34" charset="0"/>
              </a:rPr>
              <a:t>Fashion</a:t>
            </a:r>
            <a:endParaRPr lang="en-US" sz="14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124200" y="2266950"/>
            <a:ext cx="76200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https://i0.wp.com/jonika.org/wp-content/uploads/2017/01/14069150431239036403.png?resize=591%2C33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2934736"/>
            <a:ext cx="1371600" cy="78001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3087136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0070C0"/>
                </a:solidFill>
                <a:latin typeface="Britannic Bold" pitchFamily="34" charset="0"/>
              </a:rPr>
              <a:t>Kosmetik</a:t>
            </a:r>
            <a:endParaRPr lang="en-US" sz="14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76200" y="3391936"/>
            <a:ext cx="76200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Image result for sari ayu"/>
          <p:cNvPicPr>
            <a:picLocks noChangeAspect="1" noChangeArrowheads="1"/>
          </p:cNvPicPr>
          <p:nvPr/>
        </p:nvPicPr>
        <p:blipFill>
          <a:blip r:embed="rId9" cstate="print"/>
          <a:srcRect t="19352" b="6079"/>
          <a:stretch>
            <a:fillRect/>
          </a:stretch>
        </p:blipFill>
        <p:spPr bwMode="auto">
          <a:xfrm>
            <a:off x="2393053" y="2858536"/>
            <a:ext cx="1569347" cy="838200"/>
          </a:xfrm>
          <a:prstGeom prst="rect">
            <a:avLst/>
          </a:prstGeom>
          <a:noFill/>
        </p:spPr>
      </p:pic>
      <p:pic>
        <p:nvPicPr>
          <p:cNvPr id="1042" name="Picture 18" descr="Image result for labbaik"/>
          <p:cNvPicPr>
            <a:picLocks noChangeAspect="1" noChangeArrowheads="1"/>
          </p:cNvPicPr>
          <p:nvPr/>
        </p:nvPicPr>
        <p:blipFill>
          <a:blip r:embed="rId10" cstate="print"/>
          <a:srcRect t="8333"/>
          <a:stretch>
            <a:fillRect/>
          </a:stretch>
        </p:blipFill>
        <p:spPr bwMode="auto">
          <a:xfrm>
            <a:off x="152400" y="3790950"/>
            <a:ext cx="720212" cy="685800"/>
          </a:xfrm>
          <a:prstGeom prst="rect">
            <a:avLst/>
          </a:prstGeom>
          <a:noFill/>
        </p:spPr>
      </p:pic>
      <p:pic>
        <p:nvPicPr>
          <p:cNvPr id="1044" name="Picture 20" descr="https://services.sportourism.id/fileload/halal1jpg-528R.jpg?q=7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246" b="36035"/>
          <a:stretch>
            <a:fillRect/>
          </a:stretch>
        </p:blipFill>
        <p:spPr bwMode="auto">
          <a:xfrm>
            <a:off x="838200" y="3943350"/>
            <a:ext cx="2386443" cy="4572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399425" y="409575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Britannic Bold" pitchFamily="34" charset="0"/>
              </a:rPr>
              <a:t>Apps</a:t>
            </a:r>
            <a:endParaRPr lang="en-US" sz="1400" dirty="0">
              <a:solidFill>
                <a:srgbClr val="0070C0"/>
              </a:solidFill>
              <a:latin typeface="Britannic Bold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352800" y="4400550"/>
            <a:ext cx="762000" cy="0"/>
          </a:xfrm>
          <a:prstGeom prst="line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" descr="Hal_9.jpg"/>
          <p:cNvPicPr>
            <a:picLocks noChangeAspect="1"/>
          </p:cNvPicPr>
          <p:nvPr/>
        </p:nvPicPr>
        <p:blipFill>
          <a:blip r:embed="rId12" cstate="print"/>
          <a:srcRect t="25062" b="60987"/>
          <a:stretch>
            <a:fillRect/>
          </a:stretch>
        </p:blipFill>
        <p:spPr bwMode="auto">
          <a:xfrm>
            <a:off x="4572000" y="0"/>
            <a:ext cx="45720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1" descr="Hal_9.jpg"/>
          <p:cNvPicPr>
            <a:picLocks noChangeAspect="1"/>
          </p:cNvPicPr>
          <p:nvPr/>
        </p:nvPicPr>
        <p:blipFill>
          <a:blip r:embed="rId12" cstate="print"/>
          <a:srcRect l="3125" t="27284" r="76250" b="39058"/>
          <a:stretch>
            <a:fillRect/>
          </a:stretch>
        </p:blipFill>
        <p:spPr bwMode="auto">
          <a:xfrm>
            <a:off x="4648200" y="3257550"/>
            <a:ext cx="1411750" cy="117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" descr="Hal_9.jpg"/>
          <p:cNvPicPr>
            <a:picLocks noChangeAspect="1"/>
          </p:cNvPicPr>
          <p:nvPr/>
        </p:nvPicPr>
        <p:blipFill>
          <a:blip r:embed="rId12" cstate="print"/>
          <a:srcRect l="16419" t="63642" r="69213"/>
          <a:stretch>
            <a:fillRect/>
          </a:stretch>
        </p:blipFill>
        <p:spPr bwMode="auto">
          <a:xfrm>
            <a:off x="6096000" y="3105150"/>
            <a:ext cx="762000" cy="97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" descr="Hal_9.jpg"/>
          <p:cNvPicPr>
            <a:picLocks noChangeAspect="1"/>
          </p:cNvPicPr>
          <p:nvPr/>
        </p:nvPicPr>
        <p:blipFill>
          <a:blip r:embed="rId12" cstate="print"/>
          <a:srcRect l="28735" t="35363" r="54845" b="40398"/>
          <a:stretch>
            <a:fillRect/>
          </a:stretch>
        </p:blipFill>
        <p:spPr bwMode="auto">
          <a:xfrm>
            <a:off x="6858000" y="2647950"/>
            <a:ext cx="99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" descr="Hal_9.jpg"/>
          <p:cNvPicPr>
            <a:picLocks noChangeAspect="1"/>
          </p:cNvPicPr>
          <p:nvPr/>
        </p:nvPicPr>
        <p:blipFill>
          <a:blip r:embed="rId12" cstate="print"/>
          <a:srcRect l="41049" t="67682" r="42531" b="8079"/>
          <a:stretch>
            <a:fillRect/>
          </a:stretch>
        </p:blipFill>
        <p:spPr bwMode="auto">
          <a:xfrm>
            <a:off x="7772400" y="2266950"/>
            <a:ext cx="9398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" descr="Hal_9.jpg"/>
          <p:cNvPicPr>
            <a:picLocks noChangeAspect="1"/>
          </p:cNvPicPr>
          <p:nvPr/>
        </p:nvPicPr>
        <p:blipFill>
          <a:blip r:embed="rId12" cstate="print"/>
          <a:srcRect l="69784" t="59602" r="19954" b="12119"/>
          <a:stretch>
            <a:fillRect/>
          </a:stretch>
        </p:blipFill>
        <p:spPr bwMode="auto">
          <a:xfrm>
            <a:off x="7239000" y="1200150"/>
            <a:ext cx="609600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 descr="Hal_9.jpg"/>
          <p:cNvPicPr>
            <a:picLocks noChangeAspect="1"/>
          </p:cNvPicPr>
          <p:nvPr/>
        </p:nvPicPr>
        <p:blipFill>
          <a:blip r:embed="rId12" cstate="print"/>
          <a:srcRect l="75941" t="45308" r="1481" b="32318"/>
          <a:stretch>
            <a:fillRect/>
          </a:stretch>
        </p:blipFill>
        <p:spPr bwMode="auto">
          <a:xfrm>
            <a:off x="7924800" y="357686"/>
            <a:ext cx="1219200" cy="61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 descr="Image result for sea port icon png white"/>
          <p:cNvPicPr>
            <a:picLocks noChangeAspect="1" noChangeArrowheads="1"/>
          </p:cNvPicPr>
          <p:nvPr/>
        </p:nvPicPr>
        <p:blipFill>
          <a:blip r:embed="rId13" cstate="print"/>
          <a:srcRect t="38977" b="17165"/>
          <a:stretch>
            <a:fillRect/>
          </a:stretch>
        </p:blipFill>
        <p:spPr bwMode="auto">
          <a:xfrm>
            <a:off x="5105400" y="990825"/>
            <a:ext cx="990600" cy="437925"/>
          </a:xfrm>
          <a:prstGeom prst="rect">
            <a:avLst/>
          </a:prstGeom>
          <a:noFill/>
        </p:spPr>
      </p:pic>
      <p:pic>
        <p:nvPicPr>
          <p:cNvPr id="42" name="Picture 1" descr="Hal_9.jpg"/>
          <p:cNvPicPr>
            <a:picLocks noChangeAspect="1"/>
          </p:cNvPicPr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21090514">
            <a:off x="5958390" y="3970227"/>
            <a:ext cx="381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6248400" y="4095750"/>
            <a:ext cx="652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Factory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8" name="Picture 47" descr="Hal_9.jpg"/>
          <p:cNvPicPr/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16639220">
            <a:off x="6340291" y="2676003"/>
            <a:ext cx="502018" cy="31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" descr="Hal_9.jpg"/>
          <p:cNvPicPr>
            <a:picLocks noChangeAspect="1"/>
          </p:cNvPicPr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21090514">
            <a:off x="6874566" y="3363853"/>
            <a:ext cx="426740" cy="25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" descr="Hal_9.jpg"/>
          <p:cNvPicPr>
            <a:picLocks noChangeAspect="1"/>
          </p:cNvPicPr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21090514">
            <a:off x="7793637" y="2915145"/>
            <a:ext cx="547111" cy="32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6" descr="Image result for warehouse icon png whit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1962150"/>
            <a:ext cx="838200" cy="701218"/>
          </a:xfrm>
          <a:prstGeom prst="rect">
            <a:avLst/>
          </a:prstGeom>
          <a:noFill/>
        </p:spPr>
      </p:pic>
      <p:pic>
        <p:nvPicPr>
          <p:cNvPr id="52" name="Picture 51" descr="Hal_9.jpg"/>
          <p:cNvPicPr/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16639220">
            <a:off x="7551961" y="2147950"/>
            <a:ext cx="497420" cy="31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2" descr="Hal_9.jpg"/>
          <p:cNvPicPr/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16639220">
            <a:off x="5396557" y="1646840"/>
            <a:ext cx="560684" cy="31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" descr="Hal_9.jpg"/>
          <p:cNvPicPr>
            <a:picLocks noChangeAspect="1"/>
          </p:cNvPicPr>
          <p:nvPr/>
        </p:nvPicPr>
        <p:blipFill>
          <a:blip r:embed="rId12" cstate="print"/>
          <a:srcRect l="80047" t="67682" r="9691" b="20199"/>
          <a:stretch>
            <a:fillRect/>
          </a:stretch>
        </p:blipFill>
        <p:spPr bwMode="auto">
          <a:xfrm rot="21090514">
            <a:off x="8081401" y="1236815"/>
            <a:ext cx="593681" cy="35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7391400" y="3333750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Distributor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24800" y="1809750"/>
            <a:ext cx="680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Retailer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72400" y="923151"/>
            <a:ext cx="1379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House/ Restaurant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34000" y="2724150"/>
            <a:ext cx="82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Halal</a:t>
            </a:r>
            <a:r>
              <a:rPr lang="en-US" sz="1200" b="1" dirty="0" smtClean="0">
                <a:solidFill>
                  <a:schemeClr val="bg1"/>
                </a:solidFill>
              </a:rPr>
              <a:t> Park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24400" y="1428750"/>
            <a:ext cx="1180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</a:rPr>
              <a:t>Halal</a:t>
            </a:r>
            <a:r>
              <a:rPr lang="en-US" sz="1200" b="1" dirty="0" smtClean="0">
                <a:solidFill>
                  <a:schemeClr val="bg1"/>
                </a:solidFill>
              </a:rPr>
              <a:t> Hub/ Port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572000" y="42333"/>
            <a:ext cx="2895599" cy="9292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12" tIns="45718" rIns="91412" bIns="45718" rtlCol="0" anchor="ctr"/>
          <a:lstStyle/>
          <a:p>
            <a:pPr algn="ctr" defTabSz="914082"/>
            <a:r>
              <a:rPr lang="en-US" sz="2000" b="1" dirty="0" smtClean="0">
                <a:solidFill>
                  <a:prstClr val="white"/>
                </a:solidFill>
              </a:rPr>
              <a:t>HALAL SUPPLY CHAIN</a:t>
            </a:r>
          </a:p>
          <a:p>
            <a:pPr algn="ctr" defTabSz="914082"/>
            <a:r>
              <a:rPr lang="en-US" sz="2000" dirty="0" smtClean="0">
                <a:solidFill>
                  <a:prstClr val="white"/>
                </a:solidFill>
              </a:rPr>
              <a:t>-</a:t>
            </a:r>
            <a:r>
              <a:rPr lang="en-US" sz="2000" b="1" dirty="0" smtClean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From farm to fork</a:t>
            </a:r>
          </a:p>
          <a:p>
            <a:pPr algn="ctr" defTabSz="914082"/>
            <a:r>
              <a:rPr lang="en-US" sz="2000" dirty="0" smtClean="0">
                <a:solidFill>
                  <a:prstClr val="white"/>
                </a:solidFill>
              </a:rPr>
              <a:t>- From farm to port 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63" name="Up Arrow 62"/>
          <p:cNvSpPr/>
          <p:nvPr/>
        </p:nvSpPr>
        <p:spPr>
          <a:xfrm>
            <a:off x="914400" y="4552950"/>
            <a:ext cx="7924800" cy="152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286940" y="4732654"/>
            <a:ext cx="1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Standarisasi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02934" y="4726182"/>
            <a:ext cx="112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Sertifikasi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426604" y="474739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Akreditasi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02345" y="4723666"/>
            <a:ext cx="217167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UUD No 33</a:t>
            </a:r>
            <a:r>
              <a:rPr lang="id-ID" sz="1600" b="1" dirty="0" smtClean="0"/>
              <a:t> </a:t>
            </a:r>
            <a:r>
              <a:rPr lang="en-US" sz="1600" b="1" dirty="0" err="1" smtClean="0"/>
              <a:t>Tahun</a:t>
            </a:r>
            <a:r>
              <a:rPr lang="en-US" sz="1600" b="1" dirty="0" smtClean="0"/>
              <a:t> 2014</a:t>
            </a:r>
            <a:endParaRPr lang="en-US" sz="1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-117992" y="4933950"/>
            <a:ext cx="1946792" cy="246116"/>
          </a:xfrm>
          <a:prstGeom prst="rect">
            <a:avLst/>
          </a:prstGeom>
          <a:noFill/>
        </p:spPr>
        <p:txBody>
          <a:bodyPr wrap="none" lIns="121813" tIns="60908" rIns="121813" bIns="60908" rtlCol="0">
            <a:spAutoFit/>
          </a:bodyPr>
          <a:lstStyle/>
          <a:p>
            <a:r>
              <a:rPr lang="en-US" sz="800" b="1" dirty="0" smtClean="0"/>
              <a:t>© Indonesia </a:t>
            </a:r>
            <a:r>
              <a:rPr lang="en-US" sz="800" b="1" dirty="0" err="1" smtClean="0"/>
              <a:t>Halal</a:t>
            </a:r>
            <a:r>
              <a:rPr lang="en-US" sz="800" b="1" dirty="0" smtClean="0"/>
              <a:t> Lifestyle Center, 2018</a:t>
            </a:r>
            <a:endParaRPr lang="en-US"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2400" y="3943350"/>
            <a:ext cx="3886200" cy="12001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90600" y="895350"/>
            <a:ext cx="3409949" cy="18613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9881" tIns="19943" rIns="39881" bIns="19943" rtlCol="0" anchor="ctr"/>
          <a:lstStyle/>
          <a:p>
            <a:pPr algn="ctr" defTabSz="398758"/>
            <a:r>
              <a:rPr lang="en-US" sz="2000" dirty="0" err="1">
                <a:solidFill>
                  <a:prstClr val="white"/>
                </a:solidFill>
              </a:rPr>
              <a:t>Keuangan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err="1">
                <a:solidFill>
                  <a:prstClr val="white"/>
                </a:solidFill>
              </a:rPr>
              <a:t>Syariah</a:t>
            </a:r>
            <a:r>
              <a:rPr lang="en-US" sz="2000" dirty="0">
                <a:solidFill>
                  <a:prstClr val="white"/>
                </a:solidFill>
              </a:rPr>
              <a:t> :</a:t>
            </a:r>
          </a:p>
          <a:p>
            <a:pPr algn="ctr" defTabSz="398758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Perbankan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Syariah</a:t>
            </a:r>
            <a:endParaRPr lang="en-US" dirty="0">
              <a:solidFill>
                <a:prstClr val="white"/>
              </a:solidFill>
            </a:endParaRPr>
          </a:p>
          <a:p>
            <a:pPr algn="ctr" defTabSz="398758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Pasar</a:t>
            </a:r>
            <a:r>
              <a:rPr lang="en-US" dirty="0">
                <a:solidFill>
                  <a:prstClr val="white"/>
                </a:solidFill>
              </a:rPr>
              <a:t> Modal </a:t>
            </a:r>
            <a:r>
              <a:rPr lang="en-US" dirty="0" err="1">
                <a:solidFill>
                  <a:prstClr val="white"/>
                </a:solidFill>
              </a:rPr>
              <a:t>Syariah</a:t>
            </a:r>
            <a:endParaRPr lang="en-US" dirty="0">
              <a:solidFill>
                <a:prstClr val="white"/>
              </a:solidFill>
            </a:endParaRPr>
          </a:p>
          <a:p>
            <a:pPr algn="ctr" defTabSz="398758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Industri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Keuangan</a:t>
            </a:r>
            <a:r>
              <a:rPr lang="en-US" dirty="0">
                <a:solidFill>
                  <a:prstClr val="white"/>
                </a:solidFill>
              </a:rPr>
              <a:t> Non Bank </a:t>
            </a:r>
            <a:r>
              <a:rPr lang="en-US" dirty="0" err="1">
                <a:solidFill>
                  <a:prstClr val="white"/>
                </a:solidFill>
              </a:rPr>
              <a:t>Syariah</a:t>
            </a:r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5943600" y="971550"/>
            <a:ext cx="2586323" cy="17525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881" tIns="19943" rIns="39881" bIns="19943" rtlCol="0" anchor="ctr"/>
          <a:lstStyle/>
          <a:p>
            <a:pPr algn="ctr" defTabSz="398758"/>
            <a:r>
              <a:rPr lang="en-US" sz="3200" dirty="0" err="1">
                <a:solidFill>
                  <a:prstClr val="white"/>
                </a:solidFill>
              </a:rPr>
              <a:t>Sektor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dirty="0" err="1">
                <a:solidFill>
                  <a:prstClr val="white"/>
                </a:solidFill>
              </a:rPr>
              <a:t>Riil</a:t>
            </a:r>
            <a:endParaRPr lang="id-ID" sz="3200" dirty="0">
              <a:solidFill>
                <a:prstClr val="white"/>
              </a:solidFill>
            </a:endParaRPr>
          </a:p>
          <a:p>
            <a:pPr algn="ctr" defTabSz="398758"/>
            <a:r>
              <a:rPr lang="id-ID" sz="2000" i="1" dirty="0">
                <a:solidFill>
                  <a:prstClr val="white"/>
                </a:solidFill>
              </a:rPr>
              <a:t>Halal Lifestyle Sektor</a:t>
            </a:r>
            <a:endParaRPr lang="en-US" sz="2000" i="1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41948" y="-110459"/>
            <a:ext cx="5486400" cy="9296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68" tIns="45587" rIns="91168" bIns="45587" rtlCol="0" anchor="ctr"/>
          <a:lstStyle/>
          <a:p>
            <a:pPr algn="ctr" defTabSz="91015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>
                <a:solidFill>
                  <a:prstClr val="white"/>
                </a:solidFill>
              </a:rPr>
              <a:t>Industri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err="1">
                <a:solidFill>
                  <a:prstClr val="white"/>
                </a:solidFill>
              </a:rPr>
              <a:t>Keuangan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err="1">
                <a:solidFill>
                  <a:prstClr val="white"/>
                </a:solidFill>
              </a:rPr>
              <a:t>Syariah</a:t>
            </a:r>
            <a:r>
              <a:rPr lang="en-US" sz="2800" b="1" dirty="0">
                <a:solidFill>
                  <a:prstClr val="white"/>
                </a:solidFill>
              </a:rPr>
              <a:t> &amp; </a:t>
            </a:r>
            <a:br>
              <a:rPr lang="en-US" sz="2800" b="1" dirty="0">
                <a:solidFill>
                  <a:prstClr val="white"/>
                </a:solidFill>
              </a:rPr>
            </a:br>
            <a:r>
              <a:rPr lang="en-US" sz="2800" b="1" dirty="0" err="1">
                <a:solidFill>
                  <a:prstClr val="white"/>
                </a:solidFill>
              </a:rPr>
              <a:t>Industri</a:t>
            </a:r>
            <a:r>
              <a:rPr lang="en-US" sz="2800" b="1" dirty="0">
                <a:solidFill>
                  <a:prstClr val="white"/>
                </a:solidFill>
              </a:rPr>
              <a:t> Non </a:t>
            </a:r>
            <a:r>
              <a:rPr lang="en-US" sz="2800" b="1" dirty="0" err="1">
                <a:solidFill>
                  <a:prstClr val="white"/>
                </a:solidFill>
              </a:rPr>
              <a:t>Keuangan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err="1">
                <a:solidFill>
                  <a:prstClr val="white"/>
                </a:solidFill>
              </a:rPr>
              <a:t>Syariah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4648200" y="1657350"/>
            <a:ext cx="1079501" cy="4064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38600" y="5000967"/>
            <a:ext cx="281940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d-ID" sz="600" dirty="0"/>
              <a:t>Sumber : ROADMAP  PENGEMBANGAN KEUANGAN SYARIAH INDONESIA 2017-2019</a:t>
            </a:r>
          </a:p>
        </p:txBody>
      </p:sp>
      <p:pic>
        <p:nvPicPr>
          <p:cNvPr id="16" name="Picture 2" descr="https://pbs.twimg.com/media/DF1RPB5UMAIrQJY.jpg"/>
          <p:cNvPicPr>
            <a:picLocks noChangeAspect="1" noChangeArrowheads="1"/>
          </p:cNvPicPr>
          <p:nvPr/>
        </p:nvPicPr>
        <p:blipFill>
          <a:blip r:embed="rId2" cstate="print"/>
          <a:srcRect l="23937" t="62368" r="16772" b="13403"/>
          <a:stretch>
            <a:fillRect/>
          </a:stretch>
        </p:blipFill>
        <p:spPr bwMode="auto">
          <a:xfrm>
            <a:off x="1564342" y="2800350"/>
            <a:ext cx="2321858" cy="10668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0" y="2190750"/>
            <a:ext cx="1460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 </a:t>
            </a:r>
            <a:r>
              <a:rPr lang="en-US" sz="1400" b="1" dirty="0" smtClean="0"/>
              <a:t>Bank </a:t>
            </a:r>
            <a:r>
              <a:rPr lang="en-US" sz="1400" b="1" dirty="0" err="1" smtClean="0"/>
              <a:t>Wakaf</a:t>
            </a:r>
            <a:endParaRPr lang="en-US" sz="1400" b="1" dirty="0" smtClean="0"/>
          </a:p>
          <a:p>
            <a:pPr>
              <a:buFontTx/>
              <a:buChar char="-"/>
            </a:pPr>
            <a:r>
              <a:rPr lang="en-US" sz="1400" b="1" dirty="0"/>
              <a:t> </a:t>
            </a:r>
            <a:r>
              <a:rPr lang="en-US" sz="1400" b="1" dirty="0" smtClean="0"/>
              <a:t>Bank </a:t>
            </a:r>
            <a:r>
              <a:rPr lang="en-US" sz="1400" b="1" dirty="0" err="1" smtClean="0"/>
              <a:t>Muamalat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54266" y="4272975"/>
            <a:ext cx="1369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Hambatan</a:t>
            </a:r>
            <a:r>
              <a:rPr lang="en-US" sz="1600" b="1" dirty="0" smtClean="0"/>
              <a:t> </a:t>
            </a:r>
          </a:p>
          <a:p>
            <a:r>
              <a:rPr lang="en-US" sz="1600" b="1" dirty="0" smtClean="0"/>
              <a:t>Bank </a:t>
            </a:r>
            <a:r>
              <a:rPr lang="en-US" sz="1600" b="1" dirty="0" err="1" smtClean="0"/>
              <a:t>Syariah</a:t>
            </a:r>
            <a:r>
              <a:rPr lang="en-US" sz="1600" b="1" dirty="0" smtClean="0"/>
              <a:t> </a:t>
            </a:r>
            <a:r>
              <a:rPr lang="en-US" sz="1200" b="1" dirty="0" smtClean="0"/>
              <a:t>: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92466" y="3978354"/>
            <a:ext cx="2640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1100" b="1" dirty="0" smtClean="0"/>
              <a:t>  </a:t>
            </a:r>
            <a:r>
              <a:rPr lang="en-US" sz="1100" b="1" dirty="0" err="1" smtClean="0"/>
              <a:t>Visi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dan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Koordinasi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Pemerintah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Otoritas</a:t>
            </a:r>
            <a:endParaRPr lang="en-US" sz="1100" b="1" dirty="0" smtClean="0"/>
          </a:p>
          <a:p>
            <a:pPr>
              <a:buFontTx/>
              <a:buChar char="-"/>
            </a:pPr>
            <a:r>
              <a:rPr lang="en-US" sz="1100" b="1" dirty="0"/>
              <a:t> </a:t>
            </a:r>
            <a:r>
              <a:rPr lang="en-US" sz="1100" b="1" dirty="0" smtClean="0"/>
              <a:t> Modal yang </a:t>
            </a:r>
            <a:r>
              <a:rPr lang="en-US" sz="1100" b="1" dirty="0" err="1" smtClean="0"/>
              <a:t>belum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memadai</a:t>
            </a:r>
            <a:endParaRPr lang="en-US" sz="1100" b="1" dirty="0" smtClean="0"/>
          </a:p>
          <a:p>
            <a:pPr>
              <a:buFontTx/>
              <a:buChar char="-"/>
            </a:pPr>
            <a:r>
              <a:rPr lang="en-US" sz="1100" b="1" dirty="0"/>
              <a:t> 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Efisien</a:t>
            </a:r>
            <a:endParaRPr lang="en-US" sz="1100" b="1" dirty="0" smtClean="0"/>
          </a:p>
          <a:p>
            <a:pPr>
              <a:buFontTx/>
              <a:buChar char="-"/>
            </a:pPr>
            <a:r>
              <a:rPr lang="en-US" sz="1100" b="1" dirty="0"/>
              <a:t> 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Produk</a:t>
            </a:r>
            <a:r>
              <a:rPr lang="en-US" sz="1100" b="1" dirty="0" smtClean="0"/>
              <a:t> &amp; </a:t>
            </a:r>
            <a:r>
              <a:rPr lang="en-US" sz="1100" b="1" dirty="0" err="1" smtClean="0"/>
              <a:t>Pelayanan</a:t>
            </a:r>
            <a:endParaRPr lang="en-US" sz="1100" b="1" dirty="0" smtClean="0"/>
          </a:p>
          <a:p>
            <a:pPr>
              <a:buFontTx/>
              <a:buChar char="-"/>
            </a:pPr>
            <a:r>
              <a:rPr lang="en-US" sz="1100" b="1" dirty="0"/>
              <a:t> </a:t>
            </a:r>
            <a:r>
              <a:rPr lang="en-US" sz="1100" b="1" dirty="0" smtClean="0"/>
              <a:t> SDM &amp; </a:t>
            </a:r>
            <a:r>
              <a:rPr lang="en-US" sz="1100" b="1" dirty="0" err="1" smtClean="0"/>
              <a:t>Technologi</a:t>
            </a:r>
            <a:endParaRPr lang="en-US" sz="1100" b="1" dirty="0" smtClean="0"/>
          </a:p>
          <a:p>
            <a:pPr>
              <a:buFontTx/>
              <a:buChar char="-"/>
            </a:pPr>
            <a:r>
              <a:rPr lang="en-US" sz="1100" b="1" dirty="0" smtClean="0"/>
              <a:t>  </a:t>
            </a:r>
            <a:r>
              <a:rPr lang="en-US" sz="1100" b="1" dirty="0" err="1" smtClean="0"/>
              <a:t>Pemahaman</a:t>
            </a:r>
            <a:r>
              <a:rPr lang="en-US" sz="1100" b="1" dirty="0" smtClean="0"/>
              <a:t> &amp; </a:t>
            </a:r>
            <a:r>
              <a:rPr lang="en-US" sz="1100" b="1" dirty="0" err="1" smtClean="0"/>
              <a:t>Kesadaran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Masyarakat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63" y="3105150"/>
            <a:ext cx="1427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Pangsa</a:t>
            </a:r>
            <a:r>
              <a:rPr lang="en-US" b="1" dirty="0" smtClean="0"/>
              <a:t> </a:t>
            </a:r>
            <a:r>
              <a:rPr lang="en-US" b="1" dirty="0" err="1" smtClean="0"/>
              <a:t>Pasar</a:t>
            </a:r>
            <a:endParaRPr lang="en-US" b="1" dirty="0" smtClean="0"/>
          </a:p>
          <a:p>
            <a:pPr algn="ctr"/>
            <a:r>
              <a:rPr lang="en-US" b="1" dirty="0" smtClean="0"/>
              <a:t>Bank </a:t>
            </a:r>
            <a:r>
              <a:rPr lang="en-US" b="1" dirty="0" err="1" smtClean="0"/>
              <a:t>Syariah</a:t>
            </a:r>
            <a:endParaRPr lang="en-US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5334001" y="2800350"/>
            <a:ext cx="762000" cy="380999"/>
            <a:chOff x="7956697" y="2684441"/>
            <a:chExt cx="1081833" cy="703839"/>
          </a:xfrm>
        </p:grpSpPr>
        <p:sp>
          <p:nvSpPr>
            <p:cNvPr id="22" name="object 36"/>
            <p:cNvSpPr/>
            <p:nvPr/>
          </p:nvSpPr>
          <p:spPr>
            <a:xfrm>
              <a:off x="8499117" y="2684441"/>
              <a:ext cx="539413" cy="7038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37"/>
            <p:cNvSpPr/>
            <p:nvPr/>
          </p:nvSpPr>
          <p:spPr>
            <a:xfrm>
              <a:off x="7956697" y="2840633"/>
              <a:ext cx="973793" cy="5475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38"/>
          <p:cNvSpPr/>
          <p:nvPr/>
        </p:nvSpPr>
        <p:spPr>
          <a:xfrm>
            <a:off x="6400801" y="2800349"/>
            <a:ext cx="5334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9"/>
          <p:cNvSpPr txBox="1"/>
          <p:nvPr/>
        </p:nvSpPr>
        <p:spPr>
          <a:xfrm>
            <a:off x="6324600" y="3257549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35" dirty="0" smtClean="0">
                <a:latin typeface="Tahoma"/>
                <a:cs typeface="Tahoma"/>
              </a:rPr>
              <a:t>tour </a:t>
            </a:r>
            <a:r>
              <a:rPr sz="900" spc="64" dirty="0">
                <a:latin typeface="Tahoma"/>
                <a:cs typeface="Tahoma"/>
              </a:rPr>
              <a:t>and</a:t>
            </a:r>
            <a:r>
              <a:rPr sz="900" spc="-160" dirty="0">
                <a:latin typeface="Tahoma"/>
                <a:cs typeface="Tahoma"/>
              </a:rPr>
              <a:t> </a:t>
            </a:r>
            <a:r>
              <a:rPr sz="900" spc="19" dirty="0">
                <a:latin typeface="Tahoma"/>
                <a:cs typeface="Tahoma"/>
              </a:rPr>
              <a:t>travel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8077200" y="2800351"/>
            <a:ext cx="685800" cy="457199"/>
            <a:chOff x="11993226" y="2762103"/>
            <a:chExt cx="950232" cy="659665"/>
          </a:xfrm>
        </p:grpSpPr>
        <p:sp>
          <p:nvSpPr>
            <p:cNvPr id="26" name="object 40"/>
            <p:cNvSpPr/>
            <p:nvPr/>
          </p:nvSpPr>
          <p:spPr>
            <a:xfrm>
              <a:off x="11993226" y="2762103"/>
              <a:ext cx="212035" cy="6596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1"/>
            <p:cNvSpPr/>
            <p:nvPr/>
          </p:nvSpPr>
          <p:spPr>
            <a:xfrm>
              <a:off x="12205260" y="2950578"/>
              <a:ext cx="738198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42"/>
          <p:cNvSpPr/>
          <p:nvPr/>
        </p:nvSpPr>
        <p:spPr>
          <a:xfrm>
            <a:off x="7315200" y="2800350"/>
            <a:ext cx="4572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3"/>
          <p:cNvSpPr txBox="1"/>
          <p:nvPr/>
        </p:nvSpPr>
        <p:spPr>
          <a:xfrm>
            <a:off x="7315200" y="3257550"/>
            <a:ext cx="54356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35" dirty="0">
                <a:latin typeface="Tahoma"/>
                <a:cs typeface="Tahoma"/>
              </a:rPr>
              <a:t>fashion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30" name="object 44"/>
          <p:cNvSpPr txBox="1"/>
          <p:nvPr/>
        </p:nvSpPr>
        <p:spPr>
          <a:xfrm>
            <a:off x="11941258" y="3504963"/>
            <a:ext cx="222059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>
              <a:tabLst>
                <a:tab pos="1614057" algn="l"/>
              </a:tabLst>
            </a:pPr>
            <a:r>
              <a:rPr sz="1200" spc="64" dirty="0" smtClean="0">
                <a:latin typeface="Tahoma"/>
                <a:cs typeface="Tahoma"/>
              </a:rPr>
              <a:t>and</a:t>
            </a:r>
            <a:r>
              <a:rPr sz="1200" spc="-55" dirty="0" smtClean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care	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1" name="object 45"/>
          <p:cNvSpPr/>
          <p:nvPr/>
        </p:nvSpPr>
        <p:spPr>
          <a:xfrm>
            <a:off x="8077200" y="3486150"/>
            <a:ext cx="563711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6"/>
          <p:cNvSpPr/>
          <p:nvPr/>
        </p:nvSpPr>
        <p:spPr>
          <a:xfrm>
            <a:off x="7086600" y="3486150"/>
            <a:ext cx="6096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7"/>
          <p:cNvSpPr txBox="1"/>
          <p:nvPr/>
        </p:nvSpPr>
        <p:spPr>
          <a:xfrm>
            <a:off x="7010400" y="4019550"/>
            <a:ext cx="110869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29" dirty="0">
                <a:latin typeface="Tahoma"/>
                <a:cs typeface="Tahoma"/>
              </a:rPr>
              <a:t>pharmaceutical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34" name="object 48"/>
          <p:cNvSpPr/>
          <p:nvPr/>
        </p:nvSpPr>
        <p:spPr>
          <a:xfrm>
            <a:off x="5257800" y="3562350"/>
            <a:ext cx="685800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49"/>
          <p:cNvSpPr txBox="1"/>
          <p:nvPr/>
        </p:nvSpPr>
        <p:spPr>
          <a:xfrm>
            <a:off x="4953000" y="4109651"/>
            <a:ext cx="121920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51" dirty="0">
                <a:latin typeface="Tahoma"/>
                <a:cs typeface="Tahoma"/>
              </a:rPr>
              <a:t>media</a:t>
            </a:r>
            <a:r>
              <a:rPr sz="900" spc="-113" dirty="0">
                <a:latin typeface="Tahoma"/>
                <a:cs typeface="Tahoma"/>
              </a:rPr>
              <a:t> </a:t>
            </a:r>
            <a:r>
              <a:rPr sz="900" spc="51" dirty="0">
                <a:latin typeface="Tahoma"/>
                <a:cs typeface="Tahoma"/>
              </a:rPr>
              <a:t>and</a:t>
            </a:r>
            <a:r>
              <a:rPr sz="900" spc="-113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recreation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36" name="object 50"/>
          <p:cNvSpPr/>
          <p:nvPr/>
        </p:nvSpPr>
        <p:spPr>
          <a:xfrm>
            <a:off x="7162800" y="4248150"/>
            <a:ext cx="609600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1"/>
          <p:cNvSpPr txBox="1"/>
          <p:nvPr/>
        </p:nvSpPr>
        <p:spPr>
          <a:xfrm>
            <a:off x="7168653" y="4781550"/>
            <a:ext cx="128954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-6" dirty="0">
                <a:latin typeface="Tahoma"/>
                <a:cs typeface="Tahoma"/>
              </a:rPr>
              <a:t>art </a:t>
            </a:r>
            <a:r>
              <a:rPr sz="900" spc="51" dirty="0">
                <a:latin typeface="Tahoma"/>
                <a:cs typeface="Tahoma"/>
              </a:rPr>
              <a:t>and</a:t>
            </a:r>
            <a:r>
              <a:rPr sz="900" spc="-201" dirty="0">
                <a:latin typeface="Tahoma"/>
                <a:cs typeface="Tahoma"/>
              </a:rPr>
              <a:t> </a:t>
            </a:r>
            <a:r>
              <a:rPr sz="900" spc="19" dirty="0">
                <a:latin typeface="Tahoma"/>
                <a:cs typeface="Tahoma"/>
              </a:rPr>
              <a:t>culture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38" name="object 52"/>
          <p:cNvSpPr/>
          <p:nvPr/>
        </p:nvSpPr>
        <p:spPr>
          <a:xfrm>
            <a:off x="6248400" y="4248150"/>
            <a:ext cx="561378" cy="5724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53"/>
          <p:cNvSpPr txBox="1"/>
          <p:nvPr/>
        </p:nvSpPr>
        <p:spPr>
          <a:xfrm>
            <a:off x="6248400" y="4857750"/>
            <a:ext cx="83820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/>
            <a:r>
              <a:rPr sz="900" spc="51" dirty="0">
                <a:latin typeface="Tahoma"/>
                <a:cs typeface="Tahoma"/>
              </a:rPr>
              <a:t>educ</a:t>
            </a:r>
            <a:r>
              <a:rPr sz="900" spc="35" dirty="0">
                <a:latin typeface="Tahoma"/>
                <a:cs typeface="Tahoma"/>
              </a:rPr>
              <a:t>a</a:t>
            </a:r>
            <a:r>
              <a:rPr sz="900" spc="29" dirty="0">
                <a:latin typeface="Tahoma"/>
                <a:cs typeface="Tahoma"/>
              </a:rPr>
              <a:t>tion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40" name="object 54"/>
          <p:cNvSpPr txBox="1"/>
          <p:nvPr/>
        </p:nvSpPr>
        <p:spPr>
          <a:xfrm>
            <a:off x="6400800" y="4109651"/>
            <a:ext cx="53340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8" algn="ctr"/>
            <a:r>
              <a:rPr sz="900" spc="45" dirty="0">
                <a:latin typeface="Tahoma"/>
                <a:cs typeface="Tahoma"/>
              </a:rPr>
              <a:t>h</a:t>
            </a:r>
            <a:r>
              <a:rPr sz="900" spc="35" dirty="0">
                <a:latin typeface="Tahoma"/>
                <a:cs typeface="Tahoma"/>
              </a:rPr>
              <a:t>e</a:t>
            </a:r>
            <a:r>
              <a:rPr sz="900" spc="16" dirty="0">
                <a:latin typeface="Tahoma"/>
                <a:cs typeface="Tahoma"/>
              </a:rPr>
              <a:t>alth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41" name="object 55"/>
          <p:cNvSpPr/>
          <p:nvPr/>
        </p:nvSpPr>
        <p:spPr>
          <a:xfrm>
            <a:off x="10736091" y="3834905"/>
            <a:ext cx="830708" cy="830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Group 45"/>
          <p:cNvGrpSpPr/>
          <p:nvPr/>
        </p:nvGrpSpPr>
        <p:grpSpPr>
          <a:xfrm>
            <a:off x="6324600" y="3486151"/>
            <a:ext cx="609600" cy="609599"/>
            <a:chOff x="10787136" y="3862393"/>
            <a:chExt cx="728980" cy="728979"/>
          </a:xfrm>
        </p:grpSpPr>
        <p:sp>
          <p:nvSpPr>
            <p:cNvPr id="42" name="object 56"/>
            <p:cNvSpPr/>
            <p:nvPr/>
          </p:nvSpPr>
          <p:spPr>
            <a:xfrm>
              <a:off x="10787136" y="3862393"/>
              <a:ext cx="728980" cy="728979"/>
            </a:xfrm>
            <a:custGeom>
              <a:avLst/>
              <a:gdLst/>
              <a:ahLst/>
              <a:cxnLst/>
              <a:rect l="l" t="t" r="r" b="b"/>
              <a:pathLst>
                <a:path w="728980" h="728979">
                  <a:moveTo>
                    <a:pt x="621912" y="106703"/>
                  </a:moveTo>
                  <a:lnTo>
                    <a:pt x="654516" y="144010"/>
                  </a:lnTo>
                  <a:lnTo>
                    <a:pt x="681192" y="184386"/>
                  </a:lnTo>
                  <a:lnTo>
                    <a:pt x="701939" y="227218"/>
                  </a:lnTo>
                  <a:lnTo>
                    <a:pt x="716759" y="271891"/>
                  </a:lnTo>
                  <a:lnTo>
                    <a:pt x="725651" y="317792"/>
                  </a:lnTo>
                  <a:lnTo>
                    <a:pt x="728615" y="364307"/>
                  </a:lnTo>
                  <a:lnTo>
                    <a:pt x="725651" y="410822"/>
                  </a:lnTo>
                  <a:lnTo>
                    <a:pt x="716759" y="456723"/>
                  </a:lnTo>
                  <a:lnTo>
                    <a:pt x="701939" y="501397"/>
                  </a:lnTo>
                  <a:lnTo>
                    <a:pt x="681192" y="544229"/>
                  </a:lnTo>
                  <a:lnTo>
                    <a:pt x="654516" y="584605"/>
                  </a:lnTo>
                  <a:lnTo>
                    <a:pt x="621912" y="621912"/>
                  </a:lnTo>
                  <a:lnTo>
                    <a:pt x="584605" y="654516"/>
                  </a:lnTo>
                  <a:lnTo>
                    <a:pt x="544229" y="681192"/>
                  </a:lnTo>
                  <a:lnTo>
                    <a:pt x="501397" y="701939"/>
                  </a:lnTo>
                  <a:lnTo>
                    <a:pt x="456723" y="716759"/>
                  </a:lnTo>
                  <a:lnTo>
                    <a:pt x="410822" y="725651"/>
                  </a:lnTo>
                  <a:lnTo>
                    <a:pt x="364307" y="728615"/>
                  </a:lnTo>
                  <a:lnTo>
                    <a:pt x="317792" y="725651"/>
                  </a:lnTo>
                  <a:lnTo>
                    <a:pt x="271891" y="716759"/>
                  </a:lnTo>
                  <a:lnTo>
                    <a:pt x="227218" y="701939"/>
                  </a:lnTo>
                  <a:lnTo>
                    <a:pt x="184386" y="681192"/>
                  </a:lnTo>
                  <a:lnTo>
                    <a:pt x="144010" y="654516"/>
                  </a:lnTo>
                  <a:lnTo>
                    <a:pt x="106703" y="621912"/>
                  </a:lnTo>
                  <a:lnTo>
                    <a:pt x="74099" y="584605"/>
                  </a:lnTo>
                  <a:lnTo>
                    <a:pt x="47423" y="544229"/>
                  </a:lnTo>
                  <a:lnTo>
                    <a:pt x="26675" y="501397"/>
                  </a:lnTo>
                  <a:lnTo>
                    <a:pt x="11855" y="456723"/>
                  </a:lnTo>
                  <a:lnTo>
                    <a:pt x="2963" y="410822"/>
                  </a:lnTo>
                  <a:lnTo>
                    <a:pt x="0" y="364307"/>
                  </a:lnTo>
                  <a:lnTo>
                    <a:pt x="2963" y="317792"/>
                  </a:lnTo>
                  <a:lnTo>
                    <a:pt x="11855" y="271891"/>
                  </a:lnTo>
                  <a:lnTo>
                    <a:pt x="26675" y="227218"/>
                  </a:lnTo>
                  <a:lnTo>
                    <a:pt x="47423" y="184386"/>
                  </a:lnTo>
                  <a:lnTo>
                    <a:pt x="74099" y="144010"/>
                  </a:lnTo>
                  <a:lnTo>
                    <a:pt x="106703" y="106703"/>
                  </a:lnTo>
                  <a:lnTo>
                    <a:pt x="144010" y="74099"/>
                  </a:lnTo>
                  <a:lnTo>
                    <a:pt x="184386" y="47423"/>
                  </a:lnTo>
                  <a:lnTo>
                    <a:pt x="227218" y="26675"/>
                  </a:lnTo>
                  <a:lnTo>
                    <a:pt x="271891" y="11855"/>
                  </a:lnTo>
                  <a:lnTo>
                    <a:pt x="317792" y="2963"/>
                  </a:lnTo>
                  <a:lnTo>
                    <a:pt x="364307" y="0"/>
                  </a:lnTo>
                  <a:lnTo>
                    <a:pt x="410822" y="2963"/>
                  </a:lnTo>
                  <a:lnTo>
                    <a:pt x="456723" y="11855"/>
                  </a:lnTo>
                  <a:lnTo>
                    <a:pt x="501397" y="26675"/>
                  </a:lnTo>
                  <a:lnTo>
                    <a:pt x="544229" y="47423"/>
                  </a:lnTo>
                  <a:lnTo>
                    <a:pt x="584605" y="74099"/>
                  </a:lnTo>
                  <a:lnTo>
                    <a:pt x="621912" y="106703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57"/>
            <p:cNvSpPr/>
            <p:nvPr/>
          </p:nvSpPr>
          <p:spPr>
            <a:xfrm>
              <a:off x="10885929" y="3955780"/>
              <a:ext cx="534015" cy="54186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3000" y="3181350"/>
            <a:ext cx="13838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pc="74" dirty="0" smtClean="0">
                <a:latin typeface="Tahoma"/>
                <a:cs typeface="Tahoma"/>
              </a:rPr>
              <a:t>food </a:t>
            </a:r>
            <a:r>
              <a:rPr lang="en-US" sz="900" spc="64" dirty="0" smtClean="0">
                <a:latin typeface="Tahoma"/>
                <a:cs typeface="Tahoma"/>
              </a:rPr>
              <a:t>and </a:t>
            </a:r>
            <a:r>
              <a:rPr lang="en-US" sz="900" spc="55" dirty="0" smtClean="0">
                <a:latin typeface="Tahoma"/>
                <a:cs typeface="Tahoma"/>
              </a:rPr>
              <a:t>beverages </a:t>
            </a:r>
            <a:endParaRPr lang="en-US" sz="900" dirty="0"/>
          </a:p>
        </p:txBody>
      </p:sp>
      <p:sp>
        <p:nvSpPr>
          <p:cNvPr id="48" name="Rectangle 47"/>
          <p:cNvSpPr/>
          <p:nvPr/>
        </p:nvSpPr>
        <p:spPr>
          <a:xfrm>
            <a:off x="8001000" y="3255318"/>
            <a:ext cx="7585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pc="45" dirty="0" smtClean="0">
                <a:latin typeface="Tahoma"/>
                <a:cs typeface="Tahoma"/>
              </a:rPr>
              <a:t>cosmetics</a:t>
            </a:r>
            <a:r>
              <a:rPr lang="en-US" sz="900" spc="-55" dirty="0" smtClean="0">
                <a:latin typeface="Tahoma"/>
                <a:cs typeface="Tahoma"/>
              </a:rPr>
              <a:t>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001000" y="3943350"/>
            <a:ext cx="647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698">
              <a:tabLst>
                <a:tab pos="1614057" algn="l"/>
              </a:tabLst>
            </a:pPr>
            <a:r>
              <a:rPr lang="en-US" sz="900" spc="29" dirty="0" smtClean="0">
                <a:latin typeface="Tahoma"/>
                <a:cs typeface="Tahoma"/>
              </a:rPr>
              <a:t>financial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7208" y="4916434"/>
            <a:ext cx="1946792" cy="246116"/>
          </a:xfrm>
          <a:prstGeom prst="rect">
            <a:avLst/>
          </a:prstGeom>
          <a:noFill/>
        </p:spPr>
        <p:txBody>
          <a:bodyPr wrap="none" lIns="121813" tIns="60908" rIns="121813" bIns="60908" rtlCol="0">
            <a:spAutoFit/>
          </a:bodyPr>
          <a:lstStyle/>
          <a:p>
            <a:r>
              <a:rPr lang="en-US" sz="800" b="1" dirty="0" smtClean="0"/>
              <a:t>© Indonesia </a:t>
            </a:r>
            <a:r>
              <a:rPr lang="en-US" sz="800" b="1" dirty="0" err="1" smtClean="0"/>
              <a:t>Halal</a:t>
            </a:r>
            <a:r>
              <a:rPr lang="en-US" sz="800" b="1" dirty="0" smtClean="0"/>
              <a:t> Lifestyle Center, 2018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29041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19050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 Black" pitchFamily="34" charset="0"/>
              </a:rPr>
              <a:t>Ekosistem</a:t>
            </a:r>
            <a:endParaRPr lang="en-US" b="1" dirty="0" smtClean="0">
              <a:latin typeface="Arial Black" pitchFamily="34" charset="0"/>
            </a:endParaRPr>
          </a:p>
          <a:p>
            <a:r>
              <a:rPr lang="en-US" b="1" dirty="0" err="1" smtClean="0">
                <a:latin typeface="Arial Black" pitchFamily="34" charset="0"/>
              </a:rPr>
              <a:t>Halal</a:t>
            </a:r>
            <a:r>
              <a:rPr lang="en-US" b="1" dirty="0" smtClean="0">
                <a:latin typeface="Arial Black" pitchFamily="34" charset="0"/>
              </a:rPr>
              <a:t> </a:t>
            </a:r>
            <a:r>
              <a:rPr lang="en-US" b="1" dirty="0" err="1" smtClean="0">
                <a:latin typeface="Arial Black" pitchFamily="34" charset="0"/>
              </a:rPr>
              <a:t>Industri</a:t>
            </a:r>
            <a:r>
              <a:rPr lang="en-US" b="1" dirty="0" smtClean="0">
                <a:latin typeface="Arial Black" pitchFamily="34" charset="0"/>
              </a:rPr>
              <a:t> </a:t>
            </a:r>
            <a:endParaRPr lang="en-US" b="1" dirty="0">
              <a:latin typeface="Arial Black" pitchFamily="34" charset="0"/>
            </a:endParaRPr>
          </a:p>
        </p:txBody>
      </p:sp>
      <p:pic>
        <p:nvPicPr>
          <p:cNvPr id="8" name="Picture 7" descr="Slide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7205" y="-19050"/>
            <a:ext cx="7162800" cy="49354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3070" y="946715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C00000"/>
                </a:solidFill>
                <a:latin typeface="Segoe UI Semibold" pitchFamily="34" charset="0"/>
              </a:rPr>
              <a:t>“Global Islamic Economy 2017-2018” Indonesia </a:t>
            </a:r>
            <a:r>
              <a:rPr lang="en-US" sz="1400" b="1" i="1" dirty="0" err="1" smtClean="0">
                <a:solidFill>
                  <a:srgbClr val="C00000"/>
                </a:solidFill>
                <a:latin typeface="Segoe UI Semibold" pitchFamily="34" charset="0"/>
              </a:rPr>
              <a:t>turun</a:t>
            </a:r>
            <a:r>
              <a:rPr lang="en-US" sz="1400" b="1" i="1" dirty="0" smtClean="0">
                <a:solidFill>
                  <a:srgbClr val="C00000"/>
                </a:solidFill>
                <a:latin typeface="Segoe UI Semibold" pitchFamily="34" charset="0"/>
              </a:rPr>
              <a:t> </a:t>
            </a:r>
            <a:r>
              <a:rPr lang="en-US" sz="1400" b="1" i="1" dirty="0" err="1" smtClean="0">
                <a:solidFill>
                  <a:srgbClr val="C00000"/>
                </a:solidFill>
                <a:latin typeface="Segoe UI Semibold" pitchFamily="34" charset="0"/>
              </a:rPr>
              <a:t>ke</a:t>
            </a:r>
            <a:r>
              <a:rPr lang="en-US" sz="1400" b="1" i="1" dirty="0" smtClean="0">
                <a:solidFill>
                  <a:srgbClr val="C00000"/>
                </a:solidFill>
                <a:latin typeface="Segoe UI Semibold" pitchFamily="34" charset="0"/>
              </a:rPr>
              <a:t> </a:t>
            </a:r>
            <a:r>
              <a:rPr lang="en-US" sz="1400" b="1" i="1" dirty="0" err="1" smtClean="0">
                <a:solidFill>
                  <a:srgbClr val="C00000"/>
                </a:solidFill>
                <a:latin typeface="Segoe UI Semibold" pitchFamily="34" charset="0"/>
              </a:rPr>
              <a:t>peringkat</a:t>
            </a:r>
            <a:r>
              <a:rPr lang="en-US" sz="1400" b="1" i="1" dirty="0" smtClean="0">
                <a:solidFill>
                  <a:srgbClr val="C00000"/>
                </a:solidFill>
                <a:latin typeface="Segoe UI Semibold" pitchFamily="34" charset="0"/>
              </a:rPr>
              <a:t>  11.</a:t>
            </a:r>
            <a:endParaRPr lang="en-US" sz="1400" b="1" i="1" dirty="0">
              <a:solidFill>
                <a:srgbClr val="C00000"/>
              </a:solidFill>
              <a:latin typeface="Segoe UI Semibold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50716" t="59997" r="38297" b="34039"/>
          <a:stretch>
            <a:fillRect/>
          </a:stretch>
        </p:blipFill>
        <p:spPr bwMode="auto">
          <a:xfrm>
            <a:off x="-24581" y="2154257"/>
            <a:ext cx="2081981" cy="10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63218" t="59997" r="25417" b="34039"/>
          <a:stretch>
            <a:fillRect/>
          </a:stretch>
        </p:blipFill>
        <p:spPr bwMode="auto">
          <a:xfrm>
            <a:off x="24440" y="3559942"/>
            <a:ext cx="203296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197208" y="4916434"/>
            <a:ext cx="1946792" cy="246116"/>
          </a:xfrm>
          <a:prstGeom prst="rect">
            <a:avLst/>
          </a:prstGeom>
          <a:noFill/>
        </p:spPr>
        <p:txBody>
          <a:bodyPr wrap="none" lIns="121813" tIns="60908" rIns="121813" bIns="60908" rtlCol="0">
            <a:spAutoFit/>
          </a:bodyPr>
          <a:lstStyle/>
          <a:p>
            <a:r>
              <a:rPr lang="en-US" sz="800" b="1" dirty="0" smtClean="0"/>
              <a:t>© Indonesia </a:t>
            </a:r>
            <a:r>
              <a:rPr lang="en-US" sz="800" b="1" dirty="0" err="1" smtClean="0"/>
              <a:t>Halal</a:t>
            </a:r>
            <a:r>
              <a:rPr lang="en-US" sz="800" b="1" dirty="0" smtClean="0"/>
              <a:t> Lifestyle Center, 2018</a:t>
            </a:r>
            <a:endParaRPr lang="en-US"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590800" y="3714750"/>
            <a:ext cx="2438400" cy="14287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19400" y="1733550"/>
            <a:ext cx="2819400" cy="13716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48000" y="133350"/>
            <a:ext cx="2286000" cy="9906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https://encrypted-tbn0.gstatic.com/images?q=tbn:ANd9GcRHhG8ukg9ojEZYRJdXJ8Hh7ibaILGRGDrvpgrK5FZ0-YKJCdeCs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33350"/>
            <a:ext cx="1828800" cy="159949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200" y="1652885"/>
            <a:ext cx="198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haroni" pitchFamily="2" charset="-79"/>
                <a:cs typeface="Aharoni" pitchFamily="2" charset="-79"/>
              </a:rPr>
              <a:t>Market Size</a:t>
            </a:r>
            <a:endParaRPr lang="en-US" sz="24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55" y="361950"/>
            <a:ext cx="1578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Domestic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0" y="1885950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Global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OIC &amp; non OIC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4340" name="Picture 4" descr="http://www.niaga.tv/wp-content/uploads/2016/01/memulai-bisnis-export-import-menguntungkan-niaga.tv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61950"/>
            <a:ext cx="2667000" cy="1777999"/>
          </a:xfrm>
          <a:prstGeom prst="rect">
            <a:avLst/>
          </a:prstGeom>
          <a:noFill/>
        </p:spPr>
      </p:pic>
      <p:pic>
        <p:nvPicPr>
          <p:cNvPr id="14342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1984986"/>
            <a:ext cx="1219200" cy="1043964"/>
          </a:xfrm>
          <a:prstGeom prst="rect">
            <a:avLst/>
          </a:prstGeom>
          <a:noFill/>
        </p:spPr>
      </p:pic>
      <p:pic>
        <p:nvPicPr>
          <p:cNvPr id="14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049151">
            <a:off x="1770452" y="338157"/>
            <a:ext cx="1078382" cy="923386"/>
          </a:xfrm>
          <a:prstGeom prst="rect">
            <a:avLst/>
          </a:prstGeom>
          <a:noFill/>
        </p:spPr>
      </p:pic>
      <p:pic>
        <p:nvPicPr>
          <p:cNvPr id="15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049151">
            <a:off x="5961451" y="1900347"/>
            <a:ext cx="1078382" cy="923386"/>
          </a:xfrm>
          <a:prstGeom prst="rect">
            <a:avLst/>
          </a:prstGeom>
          <a:noFill/>
        </p:spPr>
      </p:pic>
      <p:pic>
        <p:nvPicPr>
          <p:cNvPr id="16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0" y="666750"/>
            <a:ext cx="1068163" cy="914636"/>
          </a:xfrm>
          <a:prstGeom prst="rect">
            <a:avLst/>
          </a:prstGeom>
          <a:noFill/>
        </p:spPr>
      </p:pic>
      <p:pic>
        <p:nvPicPr>
          <p:cNvPr id="17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01264">
            <a:off x="-28485" y="2359140"/>
            <a:ext cx="1605571" cy="1374802"/>
          </a:xfrm>
          <a:prstGeom prst="rect">
            <a:avLst/>
          </a:prstGeom>
          <a:noFill/>
        </p:spPr>
      </p:pic>
      <p:pic>
        <p:nvPicPr>
          <p:cNvPr id="14348" name="Picture 12" descr="https://encrypted-tbn0.gstatic.com/images?q=tbn:ANd9GcRJUIHE_pgCEoavc6qhuAkLovf9NfBJHVxlUstDIYwWE0P9LkEFA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134"/>
          <a:stretch>
            <a:fillRect/>
          </a:stretch>
        </p:blipFill>
        <p:spPr bwMode="auto">
          <a:xfrm>
            <a:off x="990600" y="3181350"/>
            <a:ext cx="1846263" cy="18288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718783" y="3869888"/>
            <a:ext cx="221605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Potensi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Besar</a:t>
            </a:r>
            <a:endParaRPr lang="en-US" sz="2400" b="1" dirty="0" smtClean="0"/>
          </a:p>
          <a:p>
            <a:pPr algn="ctr"/>
            <a:endParaRPr lang="en-US" sz="700" b="1" dirty="0" smtClean="0"/>
          </a:p>
          <a:p>
            <a:pPr algn="ctr"/>
            <a:r>
              <a:rPr lang="en-US" sz="1600" b="1" dirty="0" smtClean="0"/>
              <a:t>PDB </a:t>
            </a:r>
            <a:r>
              <a:rPr lang="en-US" sz="1600" b="1" dirty="0" err="1" smtClean="0"/>
              <a:t>Tinggi</a:t>
            </a:r>
            <a:endParaRPr lang="en-US" sz="1600" b="1" dirty="0" smtClean="0"/>
          </a:p>
          <a:p>
            <a:pPr algn="ctr"/>
            <a:r>
              <a:rPr lang="en-US" sz="1600" b="1" i="1" dirty="0" smtClean="0"/>
              <a:t>Middle Class </a:t>
            </a:r>
            <a:r>
              <a:rPr lang="en-US" sz="1600" b="1" dirty="0" err="1" smtClean="0"/>
              <a:t>Meningkat</a:t>
            </a:r>
            <a:endParaRPr lang="en-US" sz="1600" b="1" dirty="0"/>
          </a:p>
        </p:txBody>
      </p:sp>
      <p:pic>
        <p:nvPicPr>
          <p:cNvPr id="22" name="Picture 6" descr="https://encrypted-tbn0.gstatic.com/images?q=tbn:ANd9GcQZ-ta4JcwfEHCDCtXQxLKQlajokKRePmSUlVRs4z-KvITwXfgVW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276850">
            <a:off x="4634817" y="2978433"/>
            <a:ext cx="4126502" cy="139258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7197208" y="4916434"/>
            <a:ext cx="1946792" cy="246116"/>
          </a:xfrm>
          <a:prstGeom prst="rect">
            <a:avLst/>
          </a:prstGeom>
          <a:noFill/>
        </p:spPr>
        <p:txBody>
          <a:bodyPr wrap="none" lIns="121813" tIns="60908" rIns="121813" bIns="60908" rtlCol="0">
            <a:spAutoFit/>
          </a:bodyPr>
          <a:lstStyle/>
          <a:p>
            <a:r>
              <a:rPr lang="en-US" sz="800" b="1" dirty="0" smtClean="0"/>
              <a:t>© Indonesia </a:t>
            </a:r>
            <a:r>
              <a:rPr lang="en-US" sz="800" b="1" dirty="0" err="1" smtClean="0"/>
              <a:t>Halal</a:t>
            </a:r>
            <a:r>
              <a:rPr lang="en-US" sz="800" b="1" dirty="0" smtClean="0"/>
              <a:t> Lifestyle Center, 2018</a:t>
            </a:r>
            <a:endParaRPr lang="en-US" sz="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AutoShape 2" descr="blob:https://web.whatsapp.com/56d25d2f-734a-4847-b8a0-e2aeaf9faa36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49892" name="AutoShape 4" descr="blob:https://web.whatsapp.com/56d25d2f-734a-4847-b8a0-e2aeaf9faa36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49893" name="Picture 5" descr="C:\Users\Perpustakaan\Downloads\WhatsApp Image 2018-03-14 at 11.02.02 PM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019" y="971549"/>
            <a:ext cx="4880430" cy="3845807"/>
          </a:xfrm>
          <a:prstGeom prst="rect">
            <a:avLst/>
          </a:prstGeom>
          <a:noFill/>
        </p:spPr>
      </p:pic>
      <p:pic>
        <p:nvPicPr>
          <p:cNvPr id="549894" name="Picture 6" descr="C:\Users\Perpustakaan\Downloads\WhatsApp Image 2018-03-14 at 11.02.01 PM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6211" y="990599"/>
            <a:ext cx="2983269" cy="3778251"/>
          </a:xfrm>
          <a:prstGeom prst="rect">
            <a:avLst/>
          </a:prstGeom>
          <a:noFill/>
        </p:spPr>
      </p:pic>
      <p:grpSp>
        <p:nvGrpSpPr>
          <p:cNvPr id="6" name="Group 10"/>
          <p:cNvGrpSpPr/>
          <p:nvPr/>
        </p:nvGrpSpPr>
        <p:grpSpPr>
          <a:xfrm rot="16200000">
            <a:off x="-146956" y="353787"/>
            <a:ext cx="957943" cy="250372"/>
            <a:chOff x="2053883" y="1769269"/>
            <a:chExt cx="10138117" cy="3392487"/>
          </a:xfrm>
        </p:grpSpPr>
        <p:sp>
          <p:nvSpPr>
            <p:cNvPr id="7" name="Rounded Rectangle 6"/>
            <p:cNvSpPr/>
            <p:nvPr/>
          </p:nvSpPr>
          <p:spPr>
            <a:xfrm>
              <a:off x="2053883" y="1769269"/>
              <a:ext cx="10138117" cy="3392487"/>
            </a:xfrm>
            <a:prstGeom prst="roundRect">
              <a:avLst>
                <a:gd name="adj" fmla="val 50000"/>
              </a:avLst>
            </a:prstGeom>
            <a:solidFill>
              <a:srgbClr val="268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768114" y="1769269"/>
              <a:ext cx="2423886" cy="3392487"/>
            </a:xfrm>
            <a:prstGeom prst="rect">
              <a:avLst/>
            </a:prstGeom>
            <a:solidFill>
              <a:srgbClr val="268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25020" y="23084"/>
            <a:ext cx="6535540" cy="854078"/>
          </a:xfrm>
          <a:prstGeom prst="rect">
            <a:avLst/>
          </a:prstGeom>
          <a:noFill/>
        </p:spPr>
        <p:txBody>
          <a:bodyPr wrap="square" lIns="68576" tIns="34289" rIns="68576" bIns="34289" rtlCol="0" anchor="ctr">
            <a:spAutoFit/>
          </a:bodyPr>
          <a:lstStyle/>
          <a:p>
            <a:r>
              <a:rPr lang="en-US" sz="3300" b="1" dirty="0">
                <a:solidFill>
                  <a:srgbClr val="26827E"/>
                </a:solidFill>
                <a:latin typeface="Caviar Dreams" panose="020B0402020204020504" pitchFamily="34" charset="0"/>
                <a:ea typeface="Roboto" pitchFamily="2" charset="0"/>
                <a:cs typeface="Open Sans" panose="020B0606030504020204" pitchFamily="34" charset="0"/>
              </a:rPr>
              <a:t>Nail Polish Halal</a:t>
            </a:r>
            <a:endParaRPr lang="id-ID" sz="3300" b="1" dirty="0">
              <a:solidFill>
                <a:srgbClr val="26827E"/>
              </a:solidFill>
              <a:latin typeface="Caviar Dreams" panose="020B0402020204020504" pitchFamily="34" charset="0"/>
              <a:ea typeface="Roboto" pitchFamily="2" charset="0"/>
              <a:cs typeface="Open Sans" panose="020B0606030504020204" pitchFamily="34" charset="0"/>
            </a:endParaRPr>
          </a:p>
          <a:p>
            <a:r>
              <a:rPr lang="id-ID" b="1" dirty="0">
                <a:solidFill>
                  <a:srgbClr val="26827E"/>
                </a:solidFill>
                <a:latin typeface="Caviar Dreams" panose="020B0402020204020504" pitchFamily="34" charset="0"/>
                <a:ea typeface="Roboto" pitchFamily="2" charset="0"/>
                <a:cs typeface="Open Sans" panose="020B0606030504020204" pitchFamily="34" charset="0"/>
              </a:rPr>
              <a:t>Indonesia Halal Center Jl. Tanah Abang I no 12 JJ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22498" y="4480309"/>
            <a:ext cx="20907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350" dirty="0"/>
              <a:t>Rasshida Ali  @Sentul 2017</a:t>
            </a:r>
            <a:endParaRPr lang="id-ID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345282" y="4891368"/>
            <a:ext cx="22633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350" dirty="0"/>
              <a:t>Contact : 081385800984 (Tia)</a:t>
            </a:r>
            <a:endParaRPr lang="id-ID" sz="1350" dirty="0"/>
          </a:p>
        </p:txBody>
      </p:sp>
    </p:spTree>
    <p:extLst>
      <p:ext uri="{BB962C8B-B14F-4D97-AF65-F5344CB8AC3E}">
        <p14:creationId xmlns:p14="http://schemas.microsoft.com/office/powerpoint/2010/main" val="11452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47933" r="12725" b="1658"/>
          <a:stretch/>
        </p:blipFill>
        <p:spPr>
          <a:xfrm>
            <a:off x="436088" y="603250"/>
            <a:ext cx="3516086" cy="3981451"/>
          </a:xfrm>
          <a:prstGeom prst="rect">
            <a:avLst/>
          </a:prstGeom>
          <a:scene3d>
            <a:camera prst="isometricOffAxis1Right"/>
            <a:lightRig rig="threePt" dir="t"/>
          </a:scene3d>
          <a:sp3d>
            <a:bevelT prst="angle"/>
          </a:sp3d>
        </p:spPr>
      </p:pic>
      <p:sp>
        <p:nvSpPr>
          <p:cNvPr id="6" name="TextBox 5"/>
          <p:cNvSpPr txBox="1"/>
          <p:nvPr/>
        </p:nvSpPr>
        <p:spPr>
          <a:xfrm>
            <a:off x="4474043" y="825500"/>
            <a:ext cx="3931934" cy="768941"/>
          </a:xfrm>
          <a:prstGeom prst="rect">
            <a:avLst/>
          </a:prstGeom>
          <a:noFill/>
        </p:spPr>
        <p:txBody>
          <a:bodyPr wrap="none" lIns="29984" tIns="14992" rIns="29984" bIns="14992" rtlCol="0">
            <a:spAutoFit/>
          </a:bodyPr>
          <a:lstStyle/>
          <a:p>
            <a:pPr algn="ctr"/>
            <a:r>
              <a:rPr lang="id-ID" sz="2400" dirty="0">
                <a:latin typeface="Aharoni" panose="02010803020104030203" pitchFamily="2" charset="-79"/>
                <a:cs typeface="Aharoni" panose="02010803020104030203" pitchFamily="2" charset="-79"/>
              </a:rPr>
              <a:t>Halal Lifestyle </a:t>
            </a:r>
          </a:p>
          <a:p>
            <a:pPr algn="ctr"/>
            <a:r>
              <a:rPr lang="id-ID" sz="2400" dirty="0">
                <a:latin typeface="Aharoni" panose="02010803020104030203" pitchFamily="2" charset="-79"/>
                <a:cs typeface="Aharoni" panose="02010803020104030203" pitchFamily="2" charset="-79"/>
              </a:rPr>
              <a:t>Tren Global &amp; Peluang Bisnis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551" y="1930401"/>
            <a:ext cx="4584699" cy="1415271"/>
          </a:xfrm>
          <a:prstGeom prst="rect">
            <a:avLst/>
          </a:prstGeom>
          <a:noFill/>
        </p:spPr>
        <p:txBody>
          <a:bodyPr wrap="square" lIns="29984" tIns="14992" rIns="29984" bIns="14992" rtlCol="0">
            <a:spAutoFit/>
          </a:bodyPr>
          <a:lstStyle/>
          <a:p>
            <a:pPr marL="154511" indent="-154511">
              <a:buFont typeface="Arial" panose="020B0604020202020204" pitchFamily="34" charset="0"/>
              <a:buChar char="•"/>
            </a:pPr>
            <a:r>
              <a:rPr lang="id-ID" b="1" dirty="0"/>
              <a:t>Pasar Dan Ekonomi Global </a:t>
            </a:r>
          </a:p>
          <a:p>
            <a:pPr marL="154511" indent="-154511">
              <a:buFont typeface="Arial" panose="020B0604020202020204" pitchFamily="34" charset="0"/>
              <a:buChar char="•"/>
            </a:pPr>
            <a:r>
              <a:rPr lang="id-ID" b="1" dirty="0"/>
              <a:t>Apa Itu Halal Lifestyle</a:t>
            </a:r>
          </a:p>
          <a:p>
            <a:pPr marL="154511" indent="-154511">
              <a:buFont typeface="Arial" panose="020B0604020202020204" pitchFamily="34" charset="0"/>
              <a:buChar char="•"/>
            </a:pPr>
            <a:r>
              <a:rPr lang="id-ID" b="1" dirty="0"/>
              <a:t>Super Lembaga</a:t>
            </a:r>
          </a:p>
          <a:p>
            <a:pPr marL="154511" indent="-154511">
              <a:buFont typeface="Arial" panose="020B0604020202020204" pitchFamily="34" charset="0"/>
              <a:buChar char="•"/>
            </a:pPr>
            <a:r>
              <a:rPr lang="id-ID" b="1" dirty="0"/>
              <a:t>Roadmap dan Kebijakan Industri Halal</a:t>
            </a:r>
          </a:p>
          <a:p>
            <a:pPr marL="154511" indent="-154511">
              <a:buFont typeface="Arial" panose="020B0604020202020204" pitchFamily="34" charset="0"/>
              <a:buChar char="•"/>
            </a:pPr>
            <a:r>
              <a:rPr lang="id-ID" b="1" dirty="0"/>
              <a:t>Brand Success Story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7833" y="4386303"/>
            <a:ext cx="40923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Informasi</a:t>
            </a:r>
            <a:r>
              <a:rPr lang="en-US" sz="1350" dirty="0"/>
              <a:t> </a:t>
            </a:r>
            <a:r>
              <a:rPr lang="en-US" sz="1350" dirty="0" err="1"/>
              <a:t>Pemesanan</a:t>
            </a:r>
            <a:r>
              <a:rPr lang="en-US" sz="1350" dirty="0"/>
              <a:t> : </a:t>
            </a:r>
          </a:p>
          <a:p>
            <a:r>
              <a:rPr lang="en-US" sz="1350" dirty="0"/>
              <a:t>	</a:t>
            </a:r>
            <a:r>
              <a:rPr lang="en-US" sz="1350" dirty="0"/>
              <a:t>	          </a:t>
            </a:r>
            <a:r>
              <a:rPr lang="en-US" sz="1350" b="1" dirty="0"/>
              <a:t>081905383323 (</a:t>
            </a:r>
            <a:r>
              <a:rPr lang="en-US" sz="1350" b="1" dirty="0" err="1"/>
              <a:t>Aisyah</a:t>
            </a:r>
            <a:r>
              <a:rPr lang="en-US" sz="1350" b="1" dirty="0"/>
              <a:t>)</a:t>
            </a:r>
            <a:endParaRPr lang="en-US" sz="1350" b="1" dirty="0"/>
          </a:p>
        </p:txBody>
      </p:sp>
      <p:grpSp>
        <p:nvGrpSpPr>
          <p:cNvPr id="9" name="Group 8"/>
          <p:cNvGrpSpPr/>
          <p:nvPr/>
        </p:nvGrpSpPr>
        <p:grpSpPr>
          <a:xfrm rot="16200000">
            <a:off x="-146955" y="353787"/>
            <a:ext cx="957943" cy="250372"/>
            <a:chOff x="2053883" y="1769269"/>
            <a:chExt cx="10138117" cy="3392487"/>
          </a:xfrm>
        </p:grpSpPr>
        <p:sp>
          <p:nvSpPr>
            <p:cNvPr id="10" name="Rounded Rectangle 9"/>
            <p:cNvSpPr/>
            <p:nvPr/>
          </p:nvSpPr>
          <p:spPr>
            <a:xfrm>
              <a:off x="2053883" y="1769269"/>
              <a:ext cx="10138117" cy="3392487"/>
            </a:xfrm>
            <a:prstGeom prst="roundRect">
              <a:avLst>
                <a:gd name="adj" fmla="val 50000"/>
              </a:avLst>
            </a:prstGeom>
            <a:solidFill>
              <a:srgbClr val="268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8114" y="1769269"/>
              <a:ext cx="2423886" cy="3392487"/>
            </a:xfrm>
            <a:prstGeom prst="rect">
              <a:avLst/>
            </a:prstGeom>
            <a:solidFill>
              <a:srgbClr val="2682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</p:grpSp>
    </p:spTree>
    <p:extLst>
      <p:ext uri="{BB962C8B-B14F-4D97-AF65-F5344CB8AC3E}">
        <p14:creationId xmlns:p14="http://schemas.microsoft.com/office/powerpoint/2010/main" val="16331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bbaik V.2 Versi Indones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6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40413" y="1187450"/>
            <a:ext cx="7603588" cy="2844800"/>
          </a:xfrm>
          <a:prstGeom prst="roundRect">
            <a:avLst>
              <a:gd name="adj" fmla="val 50000"/>
            </a:avLst>
          </a:prstGeom>
          <a:solidFill>
            <a:srgbClr val="2682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5" rIns="68570" bIns="34285" rtlCol="0" anchor="ctr"/>
          <a:lstStyle/>
          <a:p>
            <a:pPr algn="ctr" defTabSz="685643"/>
            <a:endParaRPr lang="id-ID" sz="1425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5674" y="1275631"/>
            <a:ext cx="7026926" cy="2539143"/>
          </a:xfrm>
          <a:prstGeom prst="rect">
            <a:avLst/>
          </a:prstGeom>
          <a:noFill/>
        </p:spPr>
        <p:txBody>
          <a:bodyPr wrap="square" lIns="68565" tIns="34283" rIns="68565" bIns="34283" rtlCol="0">
            <a:spAutoFit/>
          </a:bodyPr>
          <a:lstStyle/>
          <a:p>
            <a:pPr defTabSz="685643"/>
            <a:r>
              <a:rPr lang="id-ID" sz="405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WWW</a:t>
            </a:r>
            <a:r>
              <a:rPr lang="id-ID" sz="4050" b="1" i="1" dirty="0">
                <a:solidFill>
                  <a:prstClr val="white"/>
                </a:solidFill>
                <a:latin typeface="Andalus" pitchFamily="18" charset="-78"/>
                <a:cs typeface="Andalus" pitchFamily="18" charset="-78"/>
              </a:rPr>
              <a:t>...</a:t>
            </a:r>
          </a:p>
          <a:p>
            <a:pPr defTabSz="685643"/>
            <a:endParaRPr lang="id-ID" sz="1200" b="1" i="1" dirty="0">
              <a:solidFill>
                <a:prstClr val="white"/>
              </a:solidFill>
              <a:latin typeface="Adobe Caslon Pro Bold" panose="0205070206050A020403" pitchFamily="18" charset="0"/>
            </a:endParaRPr>
          </a:p>
          <a:p>
            <a:pPr defTabSz="685643"/>
            <a:r>
              <a:rPr lang="id-ID" sz="3600" b="1" i="1" dirty="0">
                <a:solidFill>
                  <a:prstClr val="white"/>
                </a:solidFill>
                <a:latin typeface="Adobe Caslon Pro Bold" panose="0205070206050A020403" pitchFamily="18" charset="0"/>
              </a:rPr>
              <a:t>Wassalamuallaikum</a:t>
            </a:r>
          </a:p>
          <a:p>
            <a:pPr defTabSz="685643"/>
            <a:r>
              <a:rPr lang="id-ID" sz="3600" b="1" i="1" dirty="0">
                <a:solidFill>
                  <a:prstClr val="white"/>
                </a:solidFill>
                <a:latin typeface="Adobe Caslon Pro Bold" panose="0205070206050A020403" pitchFamily="18" charset="0"/>
              </a:rPr>
              <a:t>Warrahamtulahi</a:t>
            </a:r>
          </a:p>
          <a:p>
            <a:pPr defTabSz="685643"/>
            <a:r>
              <a:rPr lang="id-ID" sz="3600" b="1" i="1" dirty="0">
                <a:solidFill>
                  <a:prstClr val="white"/>
                </a:solidFill>
                <a:latin typeface="Adobe Caslon Pro Bold" panose="0205070206050A020403" pitchFamily="18" charset="0"/>
              </a:rPr>
              <a:t>Wabbarakatuh</a:t>
            </a:r>
            <a:endParaRPr lang="id-ID" sz="3000" b="1" i="1" dirty="0">
              <a:solidFill>
                <a:prstClr val="white"/>
              </a:solidFill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80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273</Words>
  <Application>Microsoft Macintosh PowerPoint</Application>
  <PresentationFormat>On-screen Show (16:9)</PresentationFormat>
  <Paragraphs>86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9" baseType="lpstr">
      <vt:lpstr>Adobe Caslon Pro Bold</vt:lpstr>
      <vt:lpstr>Aharoni</vt:lpstr>
      <vt:lpstr>Andalus</vt:lpstr>
      <vt:lpstr>Arial</vt:lpstr>
      <vt:lpstr>Arial Black</vt:lpstr>
      <vt:lpstr>Britannic Bold</vt:lpstr>
      <vt:lpstr>Calibri</vt:lpstr>
      <vt:lpstr>Calibri Light</vt:lpstr>
      <vt:lpstr>Caviar Dreams</vt:lpstr>
      <vt:lpstr>Lato Black</vt:lpstr>
      <vt:lpstr>Lemon/Milk</vt:lpstr>
      <vt:lpstr>MS PGothic</vt:lpstr>
      <vt:lpstr>Narkisim</vt:lpstr>
      <vt:lpstr>Open Sans</vt:lpstr>
      <vt:lpstr>Roboto</vt:lpstr>
      <vt:lpstr>Segoe UI Semibold</vt:lpstr>
      <vt:lpstr>Tahoma</vt:lpstr>
      <vt:lpstr>Office Theme</vt:lpstr>
      <vt:lpstr>1_Office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Perpustakaan</dc:creator>
  <cp:lastModifiedBy>Hendi Kushandoko</cp:lastModifiedBy>
  <cp:revision>32</cp:revision>
  <dcterms:created xsi:type="dcterms:W3CDTF">2018-03-16T10:52:10Z</dcterms:created>
  <dcterms:modified xsi:type="dcterms:W3CDTF">2018-03-19T04:25:22Z</dcterms:modified>
</cp:coreProperties>
</file>